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2"/>
  </p:notesMasterIdLst>
  <p:sldIdLst>
    <p:sldId id="256" r:id="rId2"/>
    <p:sldId id="257" r:id="rId3"/>
    <p:sldId id="273" r:id="rId4"/>
    <p:sldId id="274" r:id="rId5"/>
    <p:sldId id="259" r:id="rId6"/>
    <p:sldId id="260" r:id="rId7"/>
    <p:sldId id="261" r:id="rId8"/>
    <p:sldId id="262" r:id="rId9"/>
    <p:sldId id="263" r:id="rId10"/>
    <p:sldId id="268" r:id="rId11"/>
    <p:sldId id="269" r:id="rId12"/>
    <p:sldId id="270" r:id="rId13"/>
    <p:sldId id="271" r:id="rId14"/>
    <p:sldId id="275" r:id="rId15"/>
    <p:sldId id="276" r:id="rId16"/>
    <p:sldId id="277" r:id="rId17"/>
    <p:sldId id="278" r:id="rId18"/>
    <p:sldId id="279" r:id="rId19"/>
    <p:sldId id="282" r:id="rId20"/>
    <p:sldId id="29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0476" autoAdjust="0"/>
  </p:normalViewPr>
  <p:slideViewPr>
    <p:cSldViewPr snapToGrid="0">
      <p:cViewPr varScale="1">
        <p:scale>
          <a:sx n="63" d="100"/>
          <a:sy n="63" d="100"/>
        </p:scale>
        <p:origin x="11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0E8809-0E63-4EBB-A509-48E556DD4A03}"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896DD0DE-BC6E-4A09-AA51-5A018018D9DD}">
      <dgm:prSet/>
      <dgm:spPr/>
      <dgm:t>
        <a:bodyPr/>
        <a:lstStyle/>
        <a:p>
          <a:r>
            <a:rPr kumimoji="1" lang="en-US" b="0" i="0"/>
            <a:t>1.</a:t>
          </a:r>
          <a:r>
            <a:rPr kumimoji="1" lang="ja-JP" b="0" i="0"/>
            <a:t>ゲーム説明</a:t>
          </a:r>
          <a:endParaRPr lang="en-US"/>
        </a:p>
      </dgm:t>
    </dgm:pt>
    <dgm:pt modelId="{18288C52-0A75-470B-BCDB-4EA403D4A3B1}" type="parTrans" cxnId="{7E4659E2-9A17-4B4F-9A36-6E9A6B74A043}">
      <dgm:prSet/>
      <dgm:spPr/>
      <dgm:t>
        <a:bodyPr/>
        <a:lstStyle/>
        <a:p>
          <a:endParaRPr lang="en-US"/>
        </a:p>
      </dgm:t>
    </dgm:pt>
    <dgm:pt modelId="{4495A38E-D8A9-4EAA-9239-510AEA497A5E}" type="sibTrans" cxnId="{7E4659E2-9A17-4B4F-9A36-6E9A6B74A043}">
      <dgm:prSet/>
      <dgm:spPr/>
      <dgm:t>
        <a:bodyPr/>
        <a:lstStyle/>
        <a:p>
          <a:endParaRPr lang="en-US"/>
        </a:p>
      </dgm:t>
    </dgm:pt>
    <dgm:pt modelId="{214A341E-9C33-45DD-9039-486C6B843551}">
      <dgm:prSet/>
      <dgm:spPr/>
      <dgm:t>
        <a:bodyPr/>
        <a:lstStyle/>
        <a:p>
          <a:r>
            <a:rPr kumimoji="1" lang="en-US" b="0" i="0"/>
            <a:t>2.</a:t>
          </a:r>
          <a:r>
            <a:rPr kumimoji="1" lang="ja-JP" b="0" i="0"/>
            <a:t>機能説明</a:t>
          </a:r>
          <a:endParaRPr lang="en-US"/>
        </a:p>
      </dgm:t>
    </dgm:pt>
    <dgm:pt modelId="{CA8AC0B1-7F45-499D-A259-18A0955EF677}" type="parTrans" cxnId="{4221800F-9E48-4C5A-80BA-0E5AB34CA520}">
      <dgm:prSet/>
      <dgm:spPr/>
      <dgm:t>
        <a:bodyPr/>
        <a:lstStyle/>
        <a:p>
          <a:endParaRPr lang="en-US"/>
        </a:p>
      </dgm:t>
    </dgm:pt>
    <dgm:pt modelId="{ED7F02A0-C658-489C-98E4-72B0857C79CD}" type="sibTrans" cxnId="{4221800F-9E48-4C5A-80BA-0E5AB34CA520}">
      <dgm:prSet/>
      <dgm:spPr/>
      <dgm:t>
        <a:bodyPr/>
        <a:lstStyle/>
        <a:p>
          <a:endParaRPr lang="en-US"/>
        </a:p>
      </dgm:t>
    </dgm:pt>
    <dgm:pt modelId="{E2C069DA-12BD-450F-8D8B-094593997806}">
      <dgm:prSet/>
      <dgm:spPr/>
      <dgm:t>
        <a:bodyPr/>
        <a:lstStyle/>
        <a:p>
          <a:r>
            <a:rPr kumimoji="1" lang="en-US" b="0" i="0"/>
            <a:t>3.</a:t>
          </a:r>
          <a:r>
            <a:rPr kumimoji="1" lang="ja-JP" b="0" i="0"/>
            <a:t>技術紹介</a:t>
          </a:r>
          <a:endParaRPr lang="en-US"/>
        </a:p>
      </dgm:t>
    </dgm:pt>
    <dgm:pt modelId="{6F4E9156-4886-46BB-8DAD-9211A874F887}" type="parTrans" cxnId="{D0A4DA9C-DA56-4D95-A300-B4D054E2960A}">
      <dgm:prSet/>
      <dgm:spPr/>
      <dgm:t>
        <a:bodyPr/>
        <a:lstStyle/>
        <a:p>
          <a:endParaRPr lang="en-US"/>
        </a:p>
      </dgm:t>
    </dgm:pt>
    <dgm:pt modelId="{B39A82A5-8B5A-4896-B8C4-FEA952E2ED99}" type="sibTrans" cxnId="{D0A4DA9C-DA56-4D95-A300-B4D054E2960A}">
      <dgm:prSet/>
      <dgm:spPr/>
      <dgm:t>
        <a:bodyPr/>
        <a:lstStyle/>
        <a:p>
          <a:endParaRPr lang="en-US"/>
        </a:p>
      </dgm:t>
    </dgm:pt>
    <dgm:pt modelId="{197B0BD0-16D4-487E-9156-67296AA16BB7}" type="pres">
      <dgm:prSet presAssocID="{0E0E8809-0E63-4EBB-A509-48E556DD4A03}" presName="diagram" presStyleCnt="0">
        <dgm:presLayoutVars>
          <dgm:chPref val="1"/>
          <dgm:dir/>
          <dgm:animOne val="branch"/>
          <dgm:animLvl val="lvl"/>
          <dgm:resizeHandles/>
        </dgm:presLayoutVars>
      </dgm:prSet>
      <dgm:spPr/>
    </dgm:pt>
    <dgm:pt modelId="{49C633FE-23C1-4E22-B3BE-4D1D8C7D0959}" type="pres">
      <dgm:prSet presAssocID="{896DD0DE-BC6E-4A09-AA51-5A018018D9DD}" presName="root" presStyleCnt="0"/>
      <dgm:spPr/>
    </dgm:pt>
    <dgm:pt modelId="{5E894073-E474-42D7-A500-D1A0B6E7469B}" type="pres">
      <dgm:prSet presAssocID="{896DD0DE-BC6E-4A09-AA51-5A018018D9DD}" presName="rootComposite" presStyleCnt="0"/>
      <dgm:spPr/>
    </dgm:pt>
    <dgm:pt modelId="{685A39B0-6F81-43F5-8E9A-355A6BF692FC}" type="pres">
      <dgm:prSet presAssocID="{896DD0DE-BC6E-4A09-AA51-5A018018D9DD}" presName="rootText" presStyleLbl="node1" presStyleIdx="0" presStyleCnt="3"/>
      <dgm:spPr/>
    </dgm:pt>
    <dgm:pt modelId="{8C914A97-C318-4ACA-86C1-30CBF9686434}" type="pres">
      <dgm:prSet presAssocID="{896DD0DE-BC6E-4A09-AA51-5A018018D9DD}" presName="rootConnector" presStyleLbl="node1" presStyleIdx="0" presStyleCnt="3"/>
      <dgm:spPr/>
    </dgm:pt>
    <dgm:pt modelId="{C811FB65-444D-4A0A-9224-51F858F356D8}" type="pres">
      <dgm:prSet presAssocID="{896DD0DE-BC6E-4A09-AA51-5A018018D9DD}" presName="childShape" presStyleCnt="0"/>
      <dgm:spPr/>
    </dgm:pt>
    <dgm:pt modelId="{2039DD81-485F-48FC-B273-5A2F26B54D9D}" type="pres">
      <dgm:prSet presAssocID="{214A341E-9C33-45DD-9039-486C6B843551}" presName="root" presStyleCnt="0"/>
      <dgm:spPr/>
    </dgm:pt>
    <dgm:pt modelId="{C82F9068-E40F-4EB7-9E89-0E65449E36EC}" type="pres">
      <dgm:prSet presAssocID="{214A341E-9C33-45DD-9039-486C6B843551}" presName="rootComposite" presStyleCnt="0"/>
      <dgm:spPr/>
    </dgm:pt>
    <dgm:pt modelId="{7B5B0868-40AA-4BF3-8D9A-73D1B418A27A}" type="pres">
      <dgm:prSet presAssocID="{214A341E-9C33-45DD-9039-486C6B843551}" presName="rootText" presStyleLbl="node1" presStyleIdx="1" presStyleCnt="3"/>
      <dgm:spPr/>
    </dgm:pt>
    <dgm:pt modelId="{8612E0B2-5A43-4335-AB03-A39C149D2028}" type="pres">
      <dgm:prSet presAssocID="{214A341E-9C33-45DD-9039-486C6B843551}" presName="rootConnector" presStyleLbl="node1" presStyleIdx="1" presStyleCnt="3"/>
      <dgm:spPr/>
    </dgm:pt>
    <dgm:pt modelId="{E8AC94EF-F08D-4E34-98C0-46EC6CD08800}" type="pres">
      <dgm:prSet presAssocID="{214A341E-9C33-45DD-9039-486C6B843551}" presName="childShape" presStyleCnt="0"/>
      <dgm:spPr/>
    </dgm:pt>
    <dgm:pt modelId="{F4272566-95D0-4B4E-969F-1B74ACB204FE}" type="pres">
      <dgm:prSet presAssocID="{E2C069DA-12BD-450F-8D8B-094593997806}" presName="root" presStyleCnt="0"/>
      <dgm:spPr/>
    </dgm:pt>
    <dgm:pt modelId="{33F8B976-0E88-40B2-AAC5-B711B381AFCC}" type="pres">
      <dgm:prSet presAssocID="{E2C069DA-12BD-450F-8D8B-094593997806}" presName="rootComposite" presStyleCnt="0"/>
      <dgm:spPr/>
    </dgm:pt>
    <dgm:pt modelId="{E92B9A07-763B-48CF-9EAE-CB4F9E06BDDE}" type="pres">
      <dgm:prSet presAssocID="{E2C069DA-12BD-450F-8D8B-094593997806}" presName="rootText" presStyleLbl="node1" presStyleIdx="2" presStyleCnt="3"/>
      <dgm:spPr/>
    </dgm:pt>
    <dgm:pt modelId="{177FDF34-E4BC-4E85-B6E5-EEDF644C2AD6}" type="pres">
      <dgm:prSet presAssocID="{E2C069DA-12BD-450F-8D8B-094593997806}" presName="rootConnector" presStyleLbl="node1" presStyleIdx="2" presStyleCnt="3"/>
      <dgm:spPr/>
    </dgm:pt>
    <dgm:pt modelId="{C9318314-588A-4C27-83F8-C5166024304E}" type="pres">
      <dgm:prSet presAssocID="{E2C069DA-12BD-450F-8D8B-094593997806}" presName="childShape" presStyleCnt="0"/>
      <dgm:spPr/>
    </dgm:pt>
  </dgm:ptLst>
  <dgm:cxnLst>
    <dgm:cxn modelId="{4221800F-9E48-4C5A-80BA-0E5AB34CA520}" srcId="{0E0E8809-0E63-4EBB-A509-48E556DD4A03}" destId="{214A341E-9C33-45DD-9039-486C6B843551}" srcOrd="1" destOrd="0" parTransId="{CA8AC0B1-7F45-499D-A259-18A0955EF677}" sibTransId="{ED7F02A0-C658-489C-98E4-72B0857C79CD}"/>
    <dgm:cxn modelId="{D085A26E-3E4C-4713-98A3-C01EA6BBDBAC}" type="presOf" srcId="{896DD0DE-BC6E-4A09-AA51-5A018018D9DD}" destId="{685A39B0-6F81-43F5-8E9A-355A6BF692FC}" srcOrd="0" destOrd="0" presId="urn:microsoft.com/office/officeart/2005/8/layout/hierarchy3"/>
    <dgm:cxn modelId="{B0C3A27D-2A4F-4F40-924C-B5D4FF225A51}" type="presOf" srcId="{896DD0DE-BC6E-4A09-AA51-5A018018D9DD}" destId="{8C914A97-C318-4ACA-86C1-30CBF9686434}" srcOrd="1" destOrd="0" presId="urn:microsoft.com/office/officeart/2005/8/layout/hierarchy3"/>
    <dgm:cxn modelId="{FEBF3E83-6A4B-48C8-93E6-D723F70C0F51}" type="presOf" srcId="{214A341E-9C33-45DD-9039-486C6B843551}" destId="{8612E0B2-5A43-4335-AB03-A39C149D2028}" srcOrd="1" destOrd="0" presId="urn:microsoft.com/office/officeart/2005/8/layout/hierarchy3"/>
    <dgm:cxn modelId="{D0A4DA9C-DA56-4D95-A300-B4D054E2960A}" srcId="{0E0E8809-0E63-4EBB-A509-48E556DD4A03}" destId="{E2C069DA-12BD-450F-8D8B-094593997806}" srcOrd="2" destOrd="0" parTransId="{6F4E9156-4886-46BB-8DAD-9211A874F887}" sibTransId="{B39A82A5-8B5A-4896-B8C4-FEA952E2ED99}"/>
    <dgm:cxn modelId="{6222E0BD-7D19-4ADB-8347-C410EB159FD7}" type="presOf" srcId="{0E0E8809-0E63-4EBB-A509-48E556DD4A03}" destId="{197B0BD0-16D4-487E-9156-67296AA16BB7}" srcOrd="0" destOrd="0" presId="urn:microsoft.com/office/officeart/2005/8/layout/hierarchy3"/>
    <dgm:cxn modelId="{7E4659E2-9A17-4B4F-9A36-6E9A6B74A043}" srcId="{0E0E8809-0E63-4EBB-A509-48E556DD4A03}" destId="{896DD0DE-BC6E-4A09-AA51-5A018018D9DD}" srcOrd="0" destOrd="0" parTransId="{18288C52-0A75-470B-BCDB-4EA403D4A3B1}" sibTransId="{4495A38E-D8A9-4EAA-9239-510AEA497A5E}"/>
    <dgm:cxn modelId="{D21A69F5-A8AA-4772-BDE2-45ABDDA39247}" type="presOf" srcId="{E2C069DA-12BD-450F-8D8B-094593997806}" destId="{177FDF34-E4BC-4E85-B6E5-EEDF644C2AD6}" srcOrd="1" destOrd="0" presId="urn:microsoft.com/office/officeart/2005/8/layout/hierarchy3"/>
    <dgm:cxn modelId="{CA067EF7-D101-4362-AFA9-4974F2C3B503}" type="presOf" srcId="{E2C069DA-12BD-450F-8D8B-094593997806}" destId="{E92B9A07-763B-48CF-9EAE-CB4F9E06BDDE}" srcOrd="0" destOrd="0" presId="urn:microsoft.com/office/officeart/2005/8/layout/hierarchy3"/>
    <dgm:cxn modelId="{E81B74FA-172D-4E31-BD09-855E42DDC9ED}" type="presOf" srcId="{214A341E-9C33-45DD-9039-486C6B843551}" destId="{7B5B0868-40AA-4BF3-8D9A-73D1B418A27A}" srcOrd="0" destOrd="0" presId="urn:microsoft.com/office/officeart/2005/8/layout/hierarchy3"/>
    <dgm:cxn modelId="{4EEAAC27-9A6B-47C8-B464-E3075D3B20BD}" type="presParOf" srcId="{197B0BD0-16D4-487E-9156-67296AA16BB7}" destId="{49C633FE-23C1-4E22-B3BE-4D1D8C7D0959}" srcOrd="0" destOrd="0" presId="urn:microsoft.com/office/officeart/2005/8/layout/hierarchy3"/>
    <dgm:cxn modelId="{3AAE93DA-6180-44BE-A151-B02946FF49E5}" type="presParOf" srcId="{49C633FE-23C1-4E22-B3BE-4D1D8C7D0959}" destId="{5E894073-E474-42D7-A500-D1A0B6E7469B}" srcOrd="0" destOrd="0" presId="urn:microsoft.com/office/officeart/2005/8/layout/hierarchy3"/>
    <dgm:cxn modelId="{D9C046DE-3284-4627-98C9-73D1CB13BC3B}" type="presParOf" srcId="{5E894073-E474-42D7-A500-D1A0B6E7469B}" destId="{685A39B0-6F81-43F5-8E9A-355A6BF692FC}" srcOrd="0" destOrd="0" presId="urn:microsoft.com/office/officeart/2005/8/layout/hierarchy3"/>
    <dgm:cxn modelId="{A4D1DC9D-5AE9-4E03-ADA4-A93A25B7943E}" type="presParOf" srcId="{5E894073-E474-42D7-A500-D1A0B6E7469B}" destId="{8C914A97-C318-4ACA-86C1-30CBF9686434}" srcOrd="1" destOrd="0" presId="urn:microsoft.com/office/officeart/2005/8/layout/hierarchy3"/>
    <dgm:cxn modelId="{28790FAC-980C-4616-8F4A-364A6CD19888}" type="presParOf" srcId="{49C633FE-23C1-4E22-B3BE-4D1D8C7D0959}" destId="{C811FB65-444D-4A0A-9224-51F858F356D8}" srcOrd="1" destOrd="0" presId="urn:microsoft.com/office/officeart/2005/8/layout/hierarchy3"/>
    <dgm:cxn modelId="{EAA562DE-387D-49EF-9310-A04DD144B772}" type="presParOf" srcId="{197B0BD0-16D4-487E-9156-67296AA16BB7}" destId="{2039DD81-485F-48FC-B273-5A2F26B54D9D}" srcOrd="1" destOrd="0" presId="urn:microsoft.com/office/officeart/2005/8/layout/hierarchy3"/>
    <dgm:cxn modelId="{DA3B31D2-17BE-4E10-9DA7-B258BE485BF4}" type="presParOf" srcId="{2039DD81-485F-48FC-B273-5A2F26B54D9D}" destId="{C82F9068-E40F-4EB7-9E89-0E65449E36EC}" srcOrd="0" destOrd="0" presId="urn:microsoft.com/office/officeart/2005/8/layout/hierarchy3"/>
    <dgm:cxn modelId="{93FDFD94-F87A-4417-BB55-C917BFA8E76B}" type="presParOf" srcId="{C82F9068-E40F-4EB7-9E89-0E65449E36EC}" destId="{7B5B0868-40AA-4BF3-8D9A-73D1B418A27A}" srcOrd="0" destOrd="0" presId="urn:microsoft.com/office/officeart/2005/8/layout/hierarchy3"/>
    <dgm:cxn modelId="{B47F73DE-939A-4FA8-8BF0-5E98483BBD5E}" type="presParOf" srcId="{C82F9068-E40F-4EB7-9E89-0E65449E36EC}" destId="{8612E0B2-5A43-4335-AB03-A39C149D2028}" srcOrd="1" destOrd="0" presId="urn:microsoft.com/office/officeart/2005/8/layout/hierarchy3"/>
    <dgm:cxn modelId="{242F47A5-FEDE-4934-8A39-651BDE46F663}" type="presParOf" srcId="{2039DD81-485F-48FC-B273-5A2F26B54D9D}" destId="{E8AC94EF-F08D-4E34-98C0-46EC6CD08800}" srcOrd="1" destOrd="0" presId="urn:microsoft.com/office/officeart/2005/8/layout/hierarchy3"/>
    <dgm:cxn modelId="{543364C1-CDEC-4EAC-9CF0-1ED58476F4E3}" type="presParOf" srcId="{197B0BD0-16D4-487E-9156-67296AA16BB7}" destId="{F4272566-95D0-4B4E-969F-1B74ACB204FE}" srcOrd="2" destOrd="0" presId="urn:microsoft.com/office/officeart/2005/8/layout/hierarchy3"/>
    <dgm:cxn modelId="{51CBE044-8A99-4A91-875D-617E55A98F21}" type="presParOf" srcId="{F4272566-95D0-4B4E-969F-1B74ACB204FE}" destId="{33F8B976-0E88-40B2-AAC5-B711B381AFCC}" srcOrd="0" destOrd="0" presId="urn:microsoft.com/office/officeart/2005/8/layout/hierarchy3"/>
    <dgm:cxn modelId="{DD3940BF-F4DC-4CEF-8B3A-AC5CEDA8DA44}" type="presParOf" srcId="{33F8B976-0E88-40B2-AAC5-B711B381AFCC}" destId="{E92B9A07-763B-48CF-9EAE-CB4F9E06BDDE}" srcOrd="0" destOrd="0" presId="urn:microsoft.com/office/officeart/2005/8/layout/hierarchy3"/>
    <dgm:cxn modelId="{44F229D6-EBBD-4858-8A1A-F5D11447637B}" type="presParOf" srcId="{33F8B976-0E88-40B2-AAC5-B711B381AFCC}" destId="{177FDF34-E4BC-4E85-B6E5-EEDF644C2AD6}" srcOrd="1" destOrd="0" presId="urn:microsoft.com/office/officeart/2005/8/layout/hierarchy3"/>
    <dgm:cxn modelId="{8EC76C6E-113D-4404-843D-2737FA7292D8}" type="presParOf" srcId="{F4272566-95D0-4B4E-969F-1B74ACB204FE}" destId="{C9318314-588A-4C27-83F8-C5166024304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A39B0-6F81-43F5-8E9A-355A6BF692FC}">
      <dsp:nvSpPr>
        <dsp:cNvPr id="0" name=""/>
        <dsp:cNvSpPr/>
      </dsp:nvSpPr>
      <dsp:spPr>
        <a:xfrm>
          <a:off x="1147" y="1356641"/>
          <a:ext cx="2686301" cy="134315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kumimoji="1" lang="en-US" sz="3300" b="0" i="0" kern="1200"/>
            <a:t>1.</a:t>
          </a:r>
          <a:r>
            <a:rPr kumimoji="1" lang="ja-JP" sz="3300" b="0" i="0" kern="1200"/>
            <a:t>ゲーム説明</a:t>
          </a:r>
          <a:endParaRPr lang="en-US" sz="3300" kern="1200"/>
        </a:p>
      </dsp:txBody>
      <dsp:txXfrm>
        <a:off x="40487" y="1395981"/>
        <a:ext cx="2607621" cy="1264470"/>
      </dsp:txXfrm>
    </dsp:sp>
    <dsp:sp modelId="{7B5B0868-40AA-4BF3-8D9A-73D1B418A27A}">
      <dsp:nvSpPr>
        <dsp:cNvPr id="0" name=""/>
        <dsp:cNvSpPr/>
      </dsp:nvSpPr>
      <dsp:spPr>
        <a:xfrm>
          <a:off x="3359025" y="1356641"/>
          <a:ext cx="2686301" cy="1343150"/>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kumimoji="1" lang="en-US" sz="3300" b="0" i="0" kern="1200"/>
            <a:t>2.</a:t>
          </a:r>
          <a:r>
            <a:rPr kumimoji="1" lang="ja-JP" sz="3300" b="0" i="0" kern="1200"/>
            <a:t>機能説明</a:t>
          </a:r>
          <a:endParaRPr lang="en-US" sz="3300" kern="1200"/>
        </a:p>
      </dsp:txBody>
      <dsp:txXfrm>
        <a:off x="3398365" y="1395981"/>
        <a:ext cx="2607621" cy="1264470"/>
      </dsp:txXfrm>
    </dsp:sp>
    <dsp:sp modelId="{E92B9A07-763B-48CF-9EAE-CB4F9E06BDDE}">
      <dsp:nvSpPr>
        <dsp:cNvPr id="0" name=""/>
        <dsp:cNvSpPr/>
      </dsp:nvSpPr>
      <dsp:spPr>
        <a:xfrm>
          <a:off x="6716902" y="1356641"/>
          <a:ext cx="2686301" cy="1343150"/>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kumimoji="1" lang="en-US" sz="3300" b="0" i="0" kern="1200"/>
            <a:t>3.</a:t>
          </a:r>
          <a:r>
            <a:rPr kumimoji="1" lang="ja-JP" sz="3300" b="0" i="0" kern="1200"/>
            <a:t>技術紹介</a:t>
          </a:r>
          <a:endParaRPr lang="en-US" sz="3300" kern="1200"/>
        </a:p>
      </dsp:txBody>
      <dsp:txXfrm>
        <a:off x="6756242" y="1395981"/>
        <a:ext cx="2607621" cy="12644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09B5F-551A-4713-8DB3-548FE2C81873}" type="datetimeFigureOut">
              <a:rPr kumimoji="1" lang="ja-JP" altLang="en-US" smtClean="0"/>
              <a:t>2025/2/27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8806D-E79A-46DF-B8D0-25230DE08F80}" type="slidenum">
              <a:rPr kumimoji="1" lang="ja-JP" altLang="en-US" smtClean="0"/>
              <a:t>‹#›</a:t>
            </a:fld>
            <a:endParaRPr kumimoji="1" lang="ja-JP" altLang="en-US"/>
          </a:p>
        </p:txBody>
      </p:sp>
    </p:spTree>
    <p:extLst>
      <p:ext uri="{BB962C8B-B14F-4D97-AF65-F5344CB8AC3E}">
        <p14:creationId xmlns:p14="http://schemas.microsoft.com/office/powerpoint/2010/main" val="26223476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b="1" dirty="0"/>
              <a:t>スタミナ低下時</a:t>
            </a:r>
            <a:r>
              <a:rPr lang="ja-JP" altLang="en-US" sz="1200" dirty="0"/>
              <a:t>：スタミナを点滅させることで、ユーザーにスタミナの状態の注意を促す。</a:t>
            </a:r>
            <a:endParaRPr lang="en-US" altLang="ja-JP" sz="1200" dirty="0"/>
          </a:p>
          <a:p>
            <a:pPr marL="0" indent="0">
              <a:buNone/>
            </a:pPr>
            <a:br>
              <a:rPr lang="en-US" altLang="ja-JP" sz="1200" dirty="0"/>
            </a:br>
            <a:r>
              <a:rPr lang="ja-JP" altLang="en-US" sz="1200" b="1" dirty="0"/>
              <a:t>スタミナがゼロの時</a:t>
            </a:r>
            <a:r>
              <a:rPr lang="ja-JP" altLang="en-US" sz="1200" dirty="0"/>
              <a:t>：スタミナを赤く点滅させ、スタミナの状態を明確にユーザーに伝える。</a:t>
            </a:r>
          </a:p>
          <a:p>
            <a:endParaRPr kumimoji="1" lang="ja-JP" altLang="en-US" dirty="0"/>
          </a:p>
        </p:txBody>
      </p:sp>
      <p:sp>
        <p:nvSpPr>
          <p:cNvPr id="4" name="スライド番号プレースホルダー 3"/>
          <p:cNvSpPr>
            <a:spLocks noGrp="1"/>
          </p:cNvSpPr>
          <p:nvPr>
            <p:ph type="sldNum" sz="quarter" idx="5"/>
          </p:nvPr>
        </p:nvSpPr>
        <p:spPr/>
        <p:txBody>
          <a:bodyPr/>
          <a:lstStyle/>
          <a:p>
            <a:fld id="{8998806D-E79A-46DF-B8D0-25230DE08F80}" type="slidenum">
              <a:rPr kumimoji="1" lang="ja-JP" altLang="en-US" smtClean="0"/>
              <a:t>6</a:t>
            </a:fld>
            <a:endParaRPr kumimoji="1" lang="ja-JP" altLang="en-US"/>
          </a:p>
        </p:txBody>
      </p:sp>
    </p:spTree>
    <p:extLst>
      <p:ext uri="{BB962C8B-B14F-4D97-AF65-F5344CB8AC3E}">
        <p14:creationId xmlns:p14="http://schemas.microsoft.com/office/powerpoint/2010/main" val="1472792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98806D-E79A-46DF-B8D0-25230DE08F80}" type="slidenum">
              <a:rPr kumimoji="1" lang="ja-JP" altLang="en-US" smtClean="0"/>
              <a:t>11</a:t>
            </a:fld>
            <a:endParaRPr kumimoji="1" lang="ja-JP" altLang="en-US"/>
          </a:p>
        </p:txBody>
      </p:sp>
    </p:spTree>
    <p:extLst>
      <p:ext uri="{BB962C8B-B14F-4D97-AF65-F5344CB8AC3E}">
        <p14:creationId xmlns:p14="http://schemas.microsoft.com/office/powerpoint/2010/main" val="2994520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3B60F-3564-6035-4F5D-A7DEA637C4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32D20A7-D856-A5E7-7C3C-841C3B98A9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F49B712-8BDC-07D1-1F28-0C01A3FF95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F0E6211-BFDE-F8FB-77AE-4810A97CEE56}"/>
              </a:ext>
            </a:extLst>
          </p:cNvPr>
          <p:cNvSpPr>
            <a:spLocks noGrp="1"/>
          </p:cNvSpPr>
          <p:nvPr>
            <p:ph type="sldNum" sz="quarter" idx="5"/>
          </p:nvPr>
        </p:nvSpPr>
        <p:spPr/>
        <p:txBody>
          <a:bodyPr/>
          <a:lstStyle/>
          <a:p>
            <a:fld id="{8998806D-E79A-46DF-B8D0-25230DE08F80}" type="slidenum">
              <a:rPr kumimoji="1" lang="ja-JP" altLang="en-US" smtClean="0"/>
              <a:t>19</a:t>
            </a:fld>
            <a:endParaRPr kumimoji="1" lang="ja-JP" altLang="en-US"/>
          </a:p>
        </p:txBody>
      </p:sp>
    </p:spTree>
    <p:extLst>
      <p:ext uri="{BB962C8B-B14F-4D97-AF65-F5344CB8AC3E}">
        <p14:creationId xmlns:p14="http://schemas.microsoft.com/office/powerpoint/2010/main" val="362725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05114-C50E-CB99-2FAB-0530704913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1DF3083-93C5-334B-25AC-2A53EC2A8A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95B8D7-CDA1-0BFA-AA19-3F14E224F79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E95B098-E825-E606-C2F5-6B9867ACAB34}"/>
              </a:ext>
            </a:extLst>
          </p:cNvPr>
          <p:cNvSpPr>
            <a:spLocks noGrp="1"/>
          </p:cNvSpPr>
          <p:nvPr>
            <p:ph type="sldNum" sz="quarter" idx="5"/>
          </p:nvPr>
        </p:nvSpPr>
        <p:spPr/>
        <p:txBody>
          <a:bodyPr/>
          <a:lstStyle/>
          <a:p>
            <a:fld id="{8998806D-E79A-46DF-B8D0-25230DE08F80}" type="slidenum">
              <a:rPr kumimoji="1" lang="ja-JP" altLang="en-US" smtClean="0"/>
              <a:t>20</a:t>
            </a:fld>
            <a:endParaRPr kumimoji="1" lang="ja-JP" altLang="en-US"/>
          </a:p>
        </p:txBody>
      </p:sp>
    </p:spTree>
    <p:extLst>
      <p:ext uri="{BB962C8B-B14F-4D97-AF65-F5344CB8AC3E}">
        <p14:creationId xmlns:p14="http://schemas.microsoft.com/office/powerpoint/2010/main" val="360837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ja-JP" altLang="en-US"/>
              <a:t>マスター タイトルの書式設定</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363351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2122486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642791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ja-JP" altLang="en-US"/>
              <a:t>マスター タイトルの書式設定</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ja-JP" altLang="en-US"/>
              <a:t>マスター テキストの書式設定</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94872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4018550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848135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2726418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172184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1628677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4087515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1751931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2692300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258553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7" name="Date Placeholder 2"/>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3"/>
          <p:cNvSpPr>
            <a:spLocks noGrp="1"/>
          </p:cNvSpPr>
          <p:nvPr>
            <p:ph type="ftr" sz="quarter" idx="11"/>
          </p:nvPr>
        </p:nvSpPr>
        <p:spPr/>
        <p:txBody>
          <a:bodyPr/>
          <a:lstStyle/>
          <a:p>
            <a:endParaRPr kumimoji="1" lang="ja-JP" altLang="en-US"/>
          </a:p>
        </p:txBody>
      </p:sp>
      <p:sp>
        <p:nvSpPr>
          <p:cNvPr id="6" name="Slide Number Placeholder 4"/>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792471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2"/>
          <p:cNvSpPr>
            <a:spLocks noGrp="1"/>
          </p:cNvSpPr>
          <p:nvPr>
            <p:ph type="ftr" sz="quarter" idx="11"/>
          </p:nvPr>
        </p:nvSpPr>
        <p:spPr/>
        <p:txBody>
          <a:bodyPr/>
          <a:lstStyle/>
          <a:p>
            <a:endParaRPr kumimoji="1" lang="ja-JP" altLang="en-US"/>
          </a:p>
        </p:txBody>
      </p:sp>
      <p:sp>
        <p:nvSpPr>
          <p:cNvPr id="6" name="Slide Number Placeholder 3"/>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282857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7" name="Date Placeholder 4"/>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5" name="Footer Placeholder 5"/>
          <p:cNvSpPr>
            <a:spLocks noGrp="1"/>
          </p:cNvSpPr>
          <p:nvPr>
            <p:ph type="ftr" sz="quarter" idx="11"/>
          </p:nvPr>
        </p:nvSpPr>
        <p:spPr/>
        <p:txBody>
          <a:bodyPr/>
          <a:lstStyle/>
          <a:p>
            <a:endParaRPr kumimoji="1" lang="ja-JP" altLang="en-US"/>
          </a:p>
        </p:txBody>
      </p:sp>
      <p:sp>
        <p:nvSpPr>
          <p:cNvPr id="6" name="Slide Number Placeholder 6"/>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1996040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DE342D-37A5-416B-9AFA-17260DFD39E2}" type="datetimeFigureOut">
              <a:rPr kumimoji="1" lang="ja-JP" altLang="en-US" smtClean="0"/>
              <a:t>2025/2/27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200020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EDE342D-37A5-416B-9AFA-17260DFD39E2}" type="datetimeFigureOut">
              <a:rPr kumimoji="1" lang="ja-JP" altLang="en-US" smtClean="0"/>
              <a:t>2025/2/27</a:t>
            </a:fld>
            <a:endParaRPr kumimoji="1" lang="ja-JP"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1508230144"/>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F7358-ACB0-2FF6-2423-0CCAB1128303}"/>
              </a:ext>
            </a:extLst>
          </p:cNvPr>
          <p:cNvSpPr>
            <a:spLocks noGrp="1"/>
          </p:cNvSpPr>
          <p:nvPr>
            <p:ph type="ctrTitle"/>
          </p:nvPr>
        </p:nvSpPr>
        <p:spPr>
          <a:xfrm>
            <a:off x="3595914" y="1337810"/>
            <a:ext cx="5000172" cy="1532391"/>
          </a:xfrm>
        </p:spPr>
        <p:txBody>
          <a:bodyPr>
            <a:noAutofit/>
          </a:bodyPr>
          <a:lstStyle/>
          <a:p>
            <a:r>
              <a:rPr lang="en-US" altLang="ja-JP" sz="9600"/>
              <a:t>S</a:t>
            </a:r>
            <a:r>
              <a:rPr kumimoji="1" lang="en-US" altLang="ja-JP" sz="9600"/>
              <a:t>alvage</a:t>
            </a:r>
            <a:endParaRPr kumimoji="1" lang="ja-JP" altLang="en-US" sz="9600" dirty="0"/>
          </a:p>
        </p:txBody>
      </p:sp>
      <p:sp>
        <p:nvSpPr>
          <p:cNvPr id="3" name="字幕 2">
            <a:extLst>
              <a:ext uri="{FF2B5EF4-FFF2-40B4-BE49-F238E27FC236}">
                <a16:creationId xmlns:a16="http://schemas.microsoft.com/office/drawing/2014/main" id="{FD164F14-E42E-8BEE-76CB-90A1387F834B}"/>
              </a:ext>
            </a:extLst>
          </p:cNvPr>
          <p:cNvSpPr>
            <a:spLocks noGrp="1"/>
          </p:cNvSpPr>
          <p:nvPr>
            <p:ph type="subTitle" idx="1"/>
          </p:nvPr>
        </p:nvSpPr>
        <p:spPr>
          <a:xfrm>
            <a:off x="1524000" y="2870201"/>
            <a:ext cx="9144000" cy="1655762"/>
          </a:xfrm>
        </p:spPr>
        <p:txBody>
          <a:bodyPr/>
          <a:lstStyle/>
          <a:p>
            <a:r>
              <a:rPr lang="ja-JP" altLang="en-US"/>
              <a:t>作成者：武田　悠世</a:t>
            </a:r>
            <a:endParaRPr lang="en-US" altLang="ja-JP"/>
          </a:p>
          <a:p>
            <a:r>
              <a:rPr lang="ja-JP" altLang="en-US"/>
              <a:t>仕様エンジン　学校提供エンジン</a:t>
            </a:r>
            <a:endParaRPr lang="en-US" altLang="ja-JP"/>
          </a:p>
          <a:p>
            <a:endParaRPr lang="en-US" altLang="ja-JP" dirty="0"/>
          </a:p>
        </p:txBody>
      </p:sp>
    </p:spTree>
    <p:extLst>
      <p:ext uri="{BB962C8B-B14F-4D97-AF65-F5344CB8AC3E}">
        <p14:creationId xmlns:p14="http://schemas.microsoft.com/office/powerpoint/2010/main" val="56696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F8EBD-6D2E-B997-CED6-C774E334D8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00CE327-2F6D-8BD1-CA0C-AD35EE23849F}"/>
              </a:ext>
            </a:extLst>
          </p:cNvPr>
          <p:cNvSpPr>
            <a:spLocks noGrp="1"/>
          </p:cNvSpPr>
          <p:nvPr>
            <p:ph type="title"/>
          </p:nvPr>
        </p:nvSpPr>
        <p:spPr>
          <a:xfrm>
            <a:off x="228600" y="179069"/>
            <a:ext cx="1645920" cy="501968"/>
          </a:xfrm>
        </p:spPr>
        <p:txBody>
          <a:bodyPr>
            <a:normAutofit fontScale="90000"/>
          </a:bodyPr>
          <a:lstStyle/>
          <a:p>
            <a:r>
              <a:rPr kumimoji="1" lang="ja-JP" altLang="en-US" sz="2800" dirty="0"/>
              <a:t>機能説明</a:t>
            </a:r>
          </a:p>
        </p:txBody>
      </p:sp>
      <p:sp>
        <p:nvSpPr>
          <p:cNvPr id="11" name="コンテンツ プレースホルダー 10">
            <a:extLst>
              <a:ext uri="{FF2B5EF4-FFF2-40B4-BE49-F238E27FC236}">
                <a16:creationId xmlns:a16="http://schemas.microsoft.com/office/drawing/2014/main" id="{CAEF75E5-6C3E-8609-0F75-F7F618594505}"/>
              </a:ext>
            </a:extLst>
          </p:cNvPr>
          <p:cNvSpPr>
            <a:spLocks noGrp="1"/>
          </p:cNvSpPr>
          <p:nvPr>
            <p:ph idx="1"/>
          </p:nvPr>
        </p:nvSpPr>
        <p:spPr>
          <a:xfrm>
            <a:off x="228598" y="1463040"/>
            <a:ext cx="11704321" cy="5215891"/>
          </a:xfrm>
        </p:spPr>
        <p:txBody>
          <a:bodyPr>
            <a:normAutofit fontScale="25000" lnSpcReduction="20000"/>
          </a:bodyPr>
          <a:lstStyle/>
          <a:p>
            <a:pPr marL="0" indent="0">
              <a:buNone/>
            </a:pPr>
            <a:r>
              <a:rPr lang="ja-JP" altLang="en-US" sz="9600" b="1" dirty="0"/>
              <a:t>設計上の工夫点：</a:t>
            </a:r>
            <a:r>
              <a:rPr lang="ja-JP" altLang="en-US" sz="9600" dirty="0"/>
              <a:t>メタ</a:t>
            </a:r>
            <a:r>
              <a:rPr lang="en-US" altLang="ja-JP" sz="9600" dirty="0"/>
              <a:t>AI</a:t>
            </a:r>
            <a:r>
              <a:rPr lang="ja-JP" altLang="en-US" sz="9600" dirty="0"/>
              <a:t>を使用して設置、種類を管理するように設計した</a:t>
            </a:r>
            <a:endParaRPr lang="en-US" altLang="ja-JP" sz="9600" dirty="0"/>
          </a:p>
          <a:p>
            <a:pPr marL="0" indent="0">
              <a:buNone/>
            </a:pPr>
            <a:endParaRPr lang="en-US" altLang="ja-JP" sz="9600" b="1" dirty="0"/>
          </a:p>
          <a:p>
            <a:pPr marL="0" indent="0">
              <a:buNone/>
            </a:pPr>
            <a:r>
              <a:rPr lang="ja-JP" altLang="en-US" sz="9600" b="1" dirty="0"/>
              <a:t>・設置について</a:t>
            </a:r>
            <a:endParaRPr lang="en-US" altLang="ja-JP" sz="9600" b="1" dirty="0"/>
          </a:p>
          <a:p>
            <a:pPr marL="0" indent="0">
              <a:buNone/>
            </a:pPr>
            <a:r>
              <a:rPr lang="ja-JP" altLang="en-US" sz="9600" b="0" dirty="0">
                <a:effectLst/>
                <a:latin typeface="Consolas" panose="020B0609020204030204" pitchFamily="49" charset="0"/>
              </a:rPr>
              <a:t>初期化の際にレベルから一括で位置を取得、位置構造体の配列に設定。採取された際に乱数で配列にクリスタルを設置する処理を行うように設計した。</a:t>
            </a:r>
            <a:endParaRPr lang="en-US" altLang="ja-JP" sz="9600" b="0" dirty="0">
              <a:effectLst/>
              <a:latin typeface="Consolas" panose="020B0609020204030204" pitchFamily="49" charset="0"/>
            </a:endParaRPr>
          </a:p>
          <a:p>
            <a:pPr marL="0" indent="0">
              <a:buNone/>
            </a:pPr>
            <a:endParaRPr lang="ja-JP" altLang="en-US" sz="9600" b="0" dirty="0">
              <a:effectLst/>
              <a:latin typeface="Consolas" panose="020B0609020204030204" pitchFamily="49" charset="0"/>
            </a:endParaRPr>
          </a:p>
          <a:p>
            <a:pPr marL="0" indent="0">
              <a:buNone/>
            </a:pPr>
            <a:r>
              <a:rPr lang="ja-JP" altLang="en-US" sz="9600" b="0" dirty="0">
                <a:effectLst/>
                <a:latin typeface="Consolas" panose="020B0609020204030204" pitchFamily="49" charset="0"/>
              </a:rPr>
              <a:t>・</a:t>
            </a:r>
            <a:r>
              <a:rPr lang="ja-JP" altLang="en-US" sz="9600" b="1" dirty="0">
                <a:effectLst/>
                <a:latin typeface="Consolas" panose="020B0609020204030204" pitchFamily="49" charset="0"/>
              </a:rPr>
              <a:t>取得について</a:t>
            </a:r>
            <a:endParaRPr lang="en-US" altLang="ja-JP" sz="9600" b="1" dirty="0">
              <a:effectLst/>
              <a:latin typeface="Consolas" panose="020B0609020204030204" pitchFamily="49" charset="0"/>
            </a:endParaRPr>
          </a:p>
          <a:p>
            <a:pPr marL="0" indent="0">
              <a:buNone/>
            </a:pPr>
            <a:r>
              <a:rPr lang="ja-JP" altLang="en-US" sz="9600" dirty="0">
                <a:effectLst/>
                <a:latin typeface="Consolas" panose="020B0609020204030204" pitchFamily="49" charset="0"/>
              </a:rPr>
              <a:t>取得の際に</a:t>
            </a:r>
            <a:r>
              <a:rPr lang="en-US" altLang="ja-JP" sz="9600" dirty="0">
                <a:latin typeface="Consolas" panose="020B0609020204030204" pitchFamily="49" charset="0"/>
              </a:rPr>
              <a:t>A</a:t>
            </a:r>
            <a:r>
              <a:rPr lang="ja-JP" altLang="en-US" sz="9600" dirty="0">
                <a:latin typeface="Consolas" panose="020B0609020204030204" pitchFamily="49" charset="0"/>
              </a:rPr>
              <a:t>、</a:t>
            </a:r>
            <a:r>
              <a:rPr lang="en-US" altLang="ja-JP" sz="9600" dirty="0">
                <a:latin typeface="Consolas" panose="020B0609020204030204" pitchFamily="49" charset="0"/>
              </a:rPr>
              <a:t>B</a:t>
            </a:r>
            <a:r>
              <a:rPr lang="ja-JP" altLang="en-US" sz="9600" dirty="0">
                <a:latin typeface="Consolas" panose="020B0609020204030204" pitchFamily="49" charset="0"/>
              </a:rPr>
              <a:t>、</a:t>
            </a:r>
            <a:r>
              <a:rPr lang="en-US" altLang="ja-JP" sz="9600" dirty="0">
                <a:latin typeface="Consolas" panose="020B0609020204030204" pitchFamily="49" charset="0"/>
              </a:rPr>
              <a:t>X</a:t>
            </a:r>
            <a:r>
              <a:rPr lang="ja-JP" altLang="en-US" sz="9600" dirty="0">
                <a:latin typeface="Consolas" panose="020B0609020204030204" pitchFamily="49" charset="0"/>
              </a:rPr>
              <a:t>、</a:t>
            </a:r>
            <a:r>
              <a:rPr lang="en-US" altLang="ja-JP" sz="9600" dirty="0">
                <a:latin typeface="Consolas" panose="020B0609020204030204" pitchFamily="49" charset="0"/>
              </a:rPr>
              <a:t>Y</a:t>
            </a:r>
            <a:r>
              <a:rPr lang="ja-JP" altLang="en-US" sz="9600" dirty="0">
                <a:latin typeface="Consolas" panose="020B0609020204030204" pitchFamily="49" charset="0"/>
              </a:rPr>
              <a:t>を時間内に五回連続でランダムに押し、成功で取得できるようなミニゲームのような形式にした。</a:t>
            </a:r>
            <a:endParaRPr lang="en-US" altLang="ja-JP" sz="9600" dirty="0">
              <a:latin typeface="Consolas" panose="020B0609020204030204" pitchFamily="49" charset="0"/>
            </a:endParaRPr>
          </a:p>
          <a:p>
            <a:pPr marL="0" indent="0">
              <a:buNone/>
            </a:pPr>
            <a:endParaRPr lang="en-US" altLang="ja-JP" sz="9600" dirty="0">
              <a:effectLst/>
              <a:latin typeface="Consolas" panose="020B0609020204030204" pitchFamily="49" charset="0"/>
            </a:endParaRPr>
          </a:p>
          <a:p>
            <a:pPr marL="0" indent="0">
              <a:buNone/>
            </a:pPr>
            <a:r>
              <a:rPr lang="ja-JP" altLang="en-US" sz="9600" dirty="0">
                <a:latin typeface="Consolas" panose="020B0609020204030204" pitchFamily="49" charset="0"/>
              </a:rPr>
              <a:t>・</a:t>
            </a:r>
            <a:r>
              <a:rPr lang="ja-JP" altLang="en-US" sz="9600" b="1" dirty="0">
                <a:latin typeface="Consolas" panose="020B0609020204030204" pitchFamily="49" charset="0"/>
              </a:rPr>
              <a:t>種類について</a:t>
            </a:r>
            <a:endParaRPr lang="en-US" altLang="ja-JP" sz="9600" b="1" dirty="0">
              <a:latin typeface="Consolas" panose="020B0609020204030204" pitchFamily="49" charset="0"/>
            </a:endParaRPr>
          </a:p>
          <a:p>
            <a:pPr marL="0" indent="0">
              <a:buNone/>
            </a:pPr>
            <a:r>
              <a:rPr lang="ja-JP" altLang="en-US" sz="9600" dirty="0">
                <a:effectLst/>
                <a:latin typeface="Consolas" panose="020B0609020204030204" pitchFamily="49" charset="0"/>
              </a:rPr>
              <a:t>鉱石の種類にランダム性を持たせ、種類によってスコアが変動するように設計した、プレイするごとに運用素が絡むことで飽きを抑制。</a:t>
            </a:r>
          </a:p>
          <a:p>
            <a:pPr marL="0" indent="0">
              <a:buNone/>
            </a:pPr>
            <a:endParaRPr lang="en-US" altLang="ja-JP" sz="6200" dirty="0"/>
          </a:p>
          <a:p>
            <a:pPr marL="0" indent="0">
              <a:buNone/>
            </a:pPr>
            <a:endParaRPr lang="en-US" altLang="ja-JP" sz="3300" dirty="0"/>
          </a:p>
          <a:p>
            <a:pPr marL="0" indent="0">
              <a:buNone/>
            </a:pPr>
            <a:endParaRPr lang="en-US" altLang="ja-JP" sz="3300" dirty="0"/>
          </a:p>
          <a:p>
            <a:pPr marL="0" indent="0">
              <a:buNone/>
            </a:pPr>
            <a:br>
              <a:rPr lang="en-US" altLang="ja-JP" sz="3300" dirty="0"/>
            </a:br>
            <a:endParaRPr lang="ja-JP" altLang="en-US" sz="3300" dirty="0"/>
          </a:p>
        </p:txBody>
      </p:sp>
      <p:sp>
        <p:nvSpPr>
          <p:cNvPr id="4" name="タイトル 1">
            <a:extLst>
              <a:ext uri="{FF2B5EF4-FFF2-40B4-BE49-F238E27FC236}">
                <a16:creationId xmlns:a16="http://schemas.microsoft.com/office/drawing/2014/main" id="{9BAEE540-6D49-E70E-91FD-A309594D5860}"/>
              </a:ext>
            </a:extLst>
          </p:cNvPr>
          <p:cNvSpPr txBox="1">
            <a:spLocks/>
          </p:cNvSpPr>
          <p:nvPr/>
        </p:nvSpPr>
        <p:spPr>
          <a:xfrm>
            <a:off x="228599" y="751363"/>
            <a:ext cx="4183743" cy="501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5.</a:t>
            </a:r>
            <a:r>
              <a:rPr lang="ja-JP" altLang="en-US" sz="2800" dirty="0"/>
              <a:t>クリスタルについて</a:t>
            </a:r>
          </a:p>
        </p:txBody>
      </p:sp>
    </p:spTree>
    <p:extLst>
      <p:ext uri="{BB962C8B-B14F-4D97-AF65-F5344CB8AC3E}">
        <p14:creationId xmlns:p14="http://schemas.microsoft.com/office/powerpoint/2010/main" val="385390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5C2A2-AD16-F33E-EB81-DEB00C39109D}"/>
            </a:ext>
          </a:extLst>
        </p:cNvPr>
        <p:cNvGrpSpPr/>
        <p:nvPr/>
      </p:nvGrpSpPr>
      <p:grpSpPr>
        <a:xfrm>
          <a:off x="0" y="0"/>
          <a:ext cx="0" cy="0"/>
          <a:chOff x="0" y="0"/>
          <a:chExt cx="0" cy="0"/>
        </a:xfrm>
      </p:grpSpPr>
      <p:pic>
        <p:nvPicPr>
          <p:cNvPr id="10" name="図 9" descr="光, 記号, グリーン, 座る が含まれている画像&#10;&#10;AI によって生成されたコンテンツは間違っている可能性があります。">
            <a:extLst>
              <a:ext uri="{FF2B5EF4-FFF2-40B4-BE49-F238E27FC236}">
                <a16:creationId xmlns:a16="http://schemas.microsoft.com/office/drawing/2014/main" id="{2D74805D-01BE-3AB6-B32E-A967A80AB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 y="0"/>
            <a:ext cx="12313920" cy="6926580"/>
          </a:xfrm>
          <a:prstGeom prst="rect">
            <a:avLst/>
          </a:prstGeom>
        </p:spPr>
      </p:pic>
    </p:spTree>
    <p:extLst>
      <p:ext uri="{BB962C8B-B14F-4D97-AF65-F5344CB8AC3E}">
        <p14:creationId xmlns:p14="http://schemas.microsoft.com/office/powerpoint/2010/main" val="3293672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DAEE6-3E0F-C980-9365-C8FB319B7E1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6174A2D-0EDF-25E7-FB03-D182C323A186}"/>
              </a:ext>
            </a:extLst>
          </p:cNvPr>
          <p:cNvSpPr>
            <a:spLocks noGrp="1"/>
          </p:cNvSpPr>
          <p:nvPr>
            <p:ph type="title"/>
          </p:nvPr>
        </p:nvSpPr>
        <p:spPr>
          <a:xfrm>
            <a:off x="228600" y="179069"/>
            <a:ext cx="1645920" cy="501968"/>
          </a:xfrm>
        </p:spPr>
        <p:txBody>
          <a:bodyPr>
            <a:normAutofit fontScale="90000"/>
          </a:bodyPr>
          <a:lstStyle/>
          <a:p>
            <a:r>
              <a:rPr kumimoji="1" lang="ja-JP" altLang="en-US" sz="2800" dirty="0"/>
              <a:t>機能説明</a:t>
            </a:r>
          </a:p>
        </p:txBody>
      </p:sp>
      <p:sp>
        <p:nvSpPr>
          <p:cNvPr id="11" name="コンテンツ プレースホルダー 10">
            <a:extLst>
              <a:ext uri="{FF2B5EF4-FFF2-40B4-BE49-F238E27FC236}">
                <a16:creationId xmlns:a16="http://schemas.microsoft.com/office/drawing/2014/main" id="{48B7C04D-E5BD-3FF3-0B00-808587C4E83F}"/>
              </a:ext>
            </a:extLst>
          </p:cNvPr>
          <p:cNvSpPr>
            <a:spLocks noGrp="1"/>
          </p:cNvSpPr>
          <p:nvPr>
            <p:ph idx="1"/>
          </p:nvPr>
        </p:nvSpPr>
        <p:spPr>
          <a:xfrm>
            <a:off x="228598" y="1755299"/>
            <a:ext cx="11780521" cy="4752182"/>
          </a:xfrm>
        </p:spPr>
        <p:txBody>
          <a:bodyPr>
            <a:normAutofit fontScale="40000" lnSpcReduction="20000"/>
          </a:bodyPr>
          <a:lstStyle/>
          <a:p>
            <a:pPr marL="0" indent="0">
              <a:buNone/>
            </a:pPr>
            <a:r>
              <a:rPr lang="ja-JP" altLang="en-US" sz="5100" b="1" dirty="0"/>
              <a:t>設計上の工夫点：</a:t>
            </a:r>
            <a:r>
              <a:rPr lang="ja-JP" altLang="en-US" sz="5100" dirty="0"/>
              <a:t>使いまわせるように外部から文字を設定、出力できる形式で作成した、また、文字送り機能を追加した。</a:t>
            </a:r>
            <a:endParaRPr lang="en-US" altLang="ja-JP" sz="5100" b="1" dirty="0"/>
          </a:p>
          <a:p>
            <a:pPr marL="0" indent="0">
              <a:buNone/>
            </a:pPr>
            <a:endParaRPr lang="en-US" altLang="ja-JP" sz="5100" b="1" dirty="0"/>
          </a:p>
          <a:p>
            <a:pPr marL="0" indent="0">
              <a:buNone/>
            </a:pPr>
            <a:r>
              <a:rPr lang="ja-JP" altLang="en-US" sz="5100" b="1" dirty="0"/>
              <a:t>・文字出力について</a:t>
            </a:r>
            <a:endParaRPr lang="en-US" altLang="ja-JP" sz="5100" b="1" dirty="0"/>
          </a:p>
          <a:p>
            <a:pPr marL="0" indent="0">
              <a:buNone/>
            </a:pPr>
            <a:r>
              <a:rPr lang="ja-JP" altLang="en-US" sz="5100" b="0" dirty="0">
                <a:effectLst/>
                <a:latin typeface="Consolas" panose="020B0609020204030204" pitchFamily="49" charset="0"/>
              </a:rPr>
              <a:t>外部クラスなどから、出力する文字を受け取り、それを配列に組み込む、そしてそれを文字描画クラスを使用して一文字づつディレイをかけながら描画することによってデジタルな文字描画を表現した。</a:t>
            </a:r>
          </a:p>
          <a:p>
            <a:pPr marL="0" indent="0">
              <a:buNone/>
            </a:pPr>
            <a:endParaRPr lang="ja-JP" altLang="en-US" sz="5100" b="0" dirty="0">
              <a:effectLst/>
              <a:latin typeface="Consolas" panose="020B0609020204030204" pitchFamily="49" charset="0"/>
            </a:endParaRPr>
          </a:p>
          <a:p>
            <a:pPr marL="0" indent="0">
              <a:buNone/>
            </a:pPr>
            <a:r>
              <a:rPr lang="ja-JP" altLang="en-US" sz="5100" dirty="0"/>
              <a:t>・</a:t>
            </a:r>
            <a:r>
              <a:rPr lang="ja-JP" altLang="en-US" sz="5100" b="1" dirty="0"/>
              <a:t>ウィンドウについて</a:t>
            </a:r>
            <a:endParaRPr lang="en-US" altLang="ja-JP" sz="5100" b="1" dirty="0"/>
          </a:p>
          <a:p>
            <a:pPr marL="0" indent="0">
              <a:buNone/>
            </a:pPr>
            <a:r>
              <a:rPr lang="ja-JP" altLang="en-US" sz="5100" dirty="0"/>
              <a:t>上部のウィンドウバーに合わせて、ベースのウィンドウをワイプで消すことによって、バーに沿ってウィンドウが消えるような描画を実現した。</a:t>
            </a:r>
            <a:endParaRPr lang="en-US" altLang="ja-JP" sz="5100" dirty="0"/>
          </a:p>
          <a:p>
            <a:pPr marL="0" indent="0">
              <a:buNone/>
            </a:pPr>
            <a:endParaRPr lang="en-US" altLang="ja-JP" sz="3300" dirty="0"/>
          </a:p>
          <a:p>
            <a:pPr marL="0" indent="0">
              <a:buNone/>
            </a:pPr>
            <a:endParaRPr lang="en-US" altLang="ja-JP" sz="3300" dirty="0"/>
          </a:p>
          <a:p>
            <a:pPr marL="0" indent="0">
              <a:buNone/>
            </a:pPr>
            <a:br>
              <a:rPr lang="en-US" altLang="ja-JP" sz="3300" dirty="0"/>
            </a:br>
            <a:endParaRPr lang="ja-JP" altLang="en-US" sz="3300" dirty="0"/>
          </a:p>
        </p:txBody>
      </p:sp>
      <p:sp>
        <p:nvSpPr>
          <p:cNvPr id="4" name="タイトル 1">
            <a:extLst>
              <a:ext uri="{FF2B5EF4-FFF2-40B4-BE49-F238E27FC236}">
                <a16:creationId xmlns:a16="http://schemas.microsoft.com/office/drawing/2014/main" id="{E8527B48-ED6B-70CD-0D98-7556C700365C}"/>
              </a:ext>
            </a:extLst>
          </p:cNvPr>
          <p:cNvSpPr txBox="1">
            <a:spLocks/>
          </p:cNvSpPr>
          <p:nvPr/>
        </p:nvSpPr>
        <p:spPr>
          <a:xfrm>
            <a:off x="228599" y="751362"/>
            <a:ext cx="5349241" cy="635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6.</a:t>
            </a:r>
            <a:r>
              <a:rPr lang="ja-JP" altLang="en-US" sz="2800" dirty="0"/>
              <a:t>ウィンドウインフォメーション</a:t>
            </a:r>
          </a:p>
        </p:txBody>
      </p:sp>
    </p:spTree>
    <p:extLst>
      <p:ext uri="{BB962C8B-B14F-4D97-AF65-F5344CB8AC3E}">
        <p14:creationId xmlns:p14="http://schemas.microsoft.com/office/powerpoint/2010/main" val="3471427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ストリート, 記号, 電車, コンピュータ が含まれている画像&#10;&#10;AI によって生成されたコンテンツは間違っている可能性があります。">
            <a:extLst>
              <a:ext uri="{FF2B5EF4-FFF2-40B4-BE49-F238E27FC236}">
                <a16:creationId xmlns:a16="http://schemas.microsoft.com/office/drawing/2014/main" id="{7AA29194-C104-F168-C43F-224BCC251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591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BD61C-1403-6E5C-E934-F14149DEAFD2}"/>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kumimoji="1" lang="ja-JP" altLang="en-US" sz="7200" b="0" i="0" kern="1200" dirty="0">
                <a:solidFill>
                  <a:schemeClr val="tx2"/>
                </a:solidFill>
                <a:latin typeface="+mj-lt"/>
                <a:ea typeface="+mj-ea"/>
                <a:cs typeface="+mj-cs"/>
              </a:rPr>
              <a:t>技術紹介</a:t>
            </a:r>
          </a:p>
        </p:txBody>
      </p:sp>
    </p:spTree>
    <p:extLst>
      <p:ext uri="{BB962C8B-B14F-4D97-AF65-F5344CB8AC3E}">
        <p14:creationId xmlns:p14="http://schemas.microsoft.com/office/powerpoint/2010/main" val="335448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0F623-C502-C1B2-B4CB-0FB9E3956C6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9404455-334B-11A8-5C96-A972281AEBD5}"/>
              </a:ext>
            </a:extLst>
          </p:cNvPr>
          <p:cNvSpPr>
            <a:spLocks noGrp="1"/>
          </p:cNvSpPr>
          <p:nvPr>
            <p:ph type="title"/>
          </p:nvPr>
        </p:nvSpPr>
        <p:spPr>
          <a:xfrm>
            <a:off x="228600" y="179069"/>
            <a:ext cx="1645920" cy="501968"/>
          </a:xfrm>
        </p:spPr>
        <p:txBody>
          <a:bodyPr>
            <a:normAutofit fontScale="90000"/>
          </a:bodyPr>
          <a:lstStyle/>
          <a:p>
            <a:r>
              <a:rPr kumimoji="1" lang="ja-JP" altLang="en-US" sz="2800" dirty="0"/>
              <a:t>技術紹介</a:t>
            </a:r>
          </a:p>
        </p:txBody>
      </p:sp>
      <p:sp>
        <p:nvSpPr>
          <p:cNvPr id="11" name="コンテンツ プレースホルダー 10">
            <a:extLst>
              <a:ext uri="{FF2B5EF4-FFF2-40B4-BE49-F238E27FC236}">
                <a16:creationId xmlns:a16="http://schemas.microsoft.com/office/drawing/2014/main" id="{3780AC0E-9402-3686-593A-7C6E2F84B808}"/>
              </a:ext>
            </a:extLst>
          </p:cNvPr>
          <p:cNvSpPr>
            <a:spLocks noGrp="1"/>
          </p:cNvSpPr>
          <p:nvPr>
            <p:ph idx="1"/>
          </p:nvPr>
        </p:nvSpPr>
        <p:spPr>
          <a:xfrm>
            <a:off x="228598" y="1755299"/>
            <a:ext cx="11780521" cy="4752182"/>
          </a:xfrm>
        </p:spPr>
        <p:txBody>
          <a:bodyPr>
            <a:normAutofit/>
          </a:bodyPr>
          <a:lstStyle/>
          <a:p>
            <a:pPr marL="0" indent="0">
              <a:buNone/>
            </a:pPr>
            <a:r>
              <a:rPr lang="ja-JP" altLang="en-US" sz="3000" b="1" dirty="0"/>
              <a:t>設計上の工夫点：</a:t>
            </a:r>
            <a:r>
              <a:rPr lang="ja-JP" altLang="en-US" sz="3000" dirty="0"/>
              <a:t>状態別のプログラム実行関数、状態遷移をまとめた関数、時間経過によって処理を実行する関数と、わかりやすさを重視した設計をした</a:t>
            </a:r>
            <a:endParaRPr lang="en-US" altLang="ja-JP" sz="3000" b="1" dirty="0"/>
          </a:p>
          <a:p>
            <a:pPr marL="0" indent="0">
              <a:buNone/>
            </a:pPr>
            <a:endParaRPr lang="en-US" altLang="ja-JP" sz="5100" b="1" dirty="0"/>
          </a:p>
          <a:p>
            <a:pPr marL="0" indent="0">
              <a:buNone/>
            </a:pPr>
            <a:br>
              <a:rPr lang="en-US" altLang="ja-JP" sz="3300" b="1" dirty="0"/>
            </a:br>
            <a:endParaRPr lang="ja-JP" altLang="en-US" sz="3300" b="1" dirty="0"/>
          </a:p>
        </p:txBody>
      </p:sp>
      <p:sp>
        <p:nvSpPr>
          <p:cNvPr id="4" name="タイトル 1">
            <a:extLst>
              <a:ext uri="{FF2B5EF4-FFF2-40B4-BE49-F238E27FC236}">
                <a16:creationId xmlns:a16="http://schemas.microsoft.com/office/drawing/2014/main" id="{90131F78-4582-2B91-3CA4-DD9F6746781B}"/>
              </a:ext>
            </a:extLst>
          </p:cNvPr>
          <p:cNvSpPr txBox="1">
            <a:spLocks/>
          </p:cNvSpPr>
          <p:nvPr/>
        </p:nvSpPr>
        <p:spPr>
          <a:xfrm>
            <a:off x="228598" y="681037"/>
            <a:ext cx="5349241" cy="635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1.</a:t>
            </a:r>
            <a:r>
              <a:rPr lang="ja-JP" altLang="en-US" sz="2800" dirty="0"/>
              <a:t>ステートマシン</a:t>
            </a:r>
          </a:p>
        </p:txBody>
      </p:sp>
    </p:spTree>
    <p:extLst>
      <p:ext uri="{BB962C8B-B14F-4D97-AF65-F5344CB8AC3E}">
        <p14:creationId xmlns:p14="http://schemas.microsoft.com/office/powerpoint/2010/main" val="46487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3A6666D-9CA5-FA95-F8C1-373E82CA28E1}"/>
              </a:ext>
            </a:extLst>
          </p:cNvPr>
          <p:cNvSpPr/>
          <p:nvPr/>
        </p:nvSpPr>
        <p:spPr>
          <a:xfrm>
            <a:off x="167273" y="2546737"/>
            <a:ext cx="515257" cy="2601685"/>
          </a:xfrm>
          <a:prstGeom prst="roundRect">
            <a:avLst/>
          </a:prstGeom>
        </p:spPr>
        <p:style>
          <a:lnRef idx="2">
            <a:schemeClr val="accent6"/>
          </a:lnRef>
          <a:fillRef idx="1">
            <a:schemeClr val="lt1"/>
          </a:fillRef>
          <a:effectRef idx="0">
            <a:schemeClr val="accent6"/>
          </a:effectRef>
          <a:fontRef idx="minor">
            <a:schemeClr val="dk1"/>
          </a:fontRef>
        </p:style>
        <p:txBody>
          <a:bodyPr vert="eaVert" rtlCol="0" anchor="ctr"/>
          <a:lstStyle/>
          <a:p>
            <a:pPr algn="ctr"/>
            <a:r>
              <a:rPr kumimoji="1" lang="ja-JP" altLang="en-US" dirty="0"/>
              <a:t>フレーム開始</a:t>
            </a:r>
          </a:p>
        </p:txBody>
      </p:sp>
      <p:sp>
        <p:nvSpPr>
          <p:cNvPr id="5" name="四角形: 角を丸くする 4">
            <a:extLst>
              <a:ext uri="{FF2B5EF4-FFF2-40B4-BE49-F238E27FC236}">
                <a16:creationId xmlns:a16="http://schemas.microsoft.com/office/drawing/2014/main" id="{D374CB03-7461-AAE9-32D6-C048E66BE8C9}"/>
              </a:ext>
            </a:extLst>
          </p:cNvPr>
          <p:cNvSpPr/>
          <p:nvPr/>
        </p:nvSpPr>
        <p:spPr>
          <a:xfrm>
            <a:off x="11495315" y="2546737"/>
            <a:ext cx="515257" cy="2601685"/>
          </a:xfrm>
          <a:prstGeom prst="roundRect">
            <a:avLst/>
          </a:prstGeom>
        </p:spPr>
        <p:style>
          <a:lnRef idx="2">
            <a:schemeClr val="accent6"/>
          </a:lnRef>
          <a:fillRef idx="1">
            <a:schemeClr val="lt1"/>
          </a:fillRef>
          <a:effectRef idx="0">
            <a:schemeClr val="accent6"/>
          </a:effectRef>
          <a:fontRef idx="minor">
            <a:schemeClr val="dk1"/>
          </a:fontRef>
        </p:style>
        <p:txBody>
          <a:bodyPr vert="eaVert" rtlCol="0" anchor="ctr"/>
          <a:lstStyle/>
          <a:p>
            <a:pPr algn="ctr"/>
            <a:r>
              <a:rPr kumimoji="1" lang="ja-JP" altLang="en-US" dirty="0"/>
              <a:t>フレーム終了</a:t>
            </a:r>
          </a:p>
        </p:txBody>
      </p:sp>
      <p:cxnSp>
        <p:nvCxnSpPr>
          <p:cNvPr id="7" name="直線矢印コネクタ 6">
            <a:extLst>
              <a:ext uri="{FF2B5EF4-FFF2-40B4-BE49-F238E27FC236}">
                <a16:creationId xmlns:a16="http://schemas.microsoft.com/office/drawing/2014/main" id="{5E7983DC-97E9-7142-5B11-F74655C6AF93}"/>
              </a:ext>
            </a:extLst>
          </p:cNvPr>
          <p:cNvCxnSpPr>
            <a:cxnSpLocks/>
            <a:stCxn id="4" idx="3"/>
            <a:endCxn id="12" idx="1"/>
          </p:cNvCxnSpPr>
          <p:nvPr/>
        </p:nvCxnSpPr>
        <p:spPr>
          <a:xfrm>
            <a:off x="682530" y="3847580"/>
            <a:ext cx="1378676" cy="6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四角形: 角を丸くする 11">
            <a:extLst>
              <a:ext uri="{FF2B5EF4-FFF2-40B4-BE49-F238E27FC236}">
                <a16:creationId xmlns:a16="http://schemas.microsoft.com/office/drawing/2014/main" id="{7A01F479-0704-D0D1-8F0A-522B033964B0}"/>
              </a:ext>
            </a:extLst>
          </p:cNvPr>
          <p:cNvSpPr/>
          <p:nvPr/>
        </p:nvSpPr>
        <p:spPr>
          <a:xfrm>
            <a:off x="2061206" y="2553472"/>
            <a:ext cx="515257" cy="2601685"/>
          </a:xfrm>
          <a:prstGeom prst="roundRect">
            <a:avLst/>
          </a:prstGeom>
        </p:spPr>
        <p:style>
          <a:lnRef idx="2">
            <a:schemeClr val="accent6"/>
          </a:lnRef>
          <a:fillRef idx="1">
            <a:schemeClr val="lt1"/>
          </a:fillRef>
          <a:effectRef idx="0">
            <a:schemeClr val="accent6"/>
          </a:effectRef>
          <a:fontRef idx="minor">
            <a:schemeClr val="dk1"/>
          </a:fontRef>
        </p:style>
        <p:txBody>
          <a:bodyPr vert="eaVert" rtlCol="0" anchor="ctr"/>
          <a:lstStyle/>
          <a:p>
            <a:pPr algn="ctr"/>
            <a:r>
              <a:rPr lang="ja-JP" altLang="en-US" dirty="0"/>
              <a:t>ステートにより分岐</a:t>
            </a:r>
            <a:endParaRPr kumimoji="1" lang="ja-JP" altLang="en-US" dirty="0"/>
          </a:p>
        </p:txBody>
      </p:sp>
      <p:cxnSp>
        <p:nvCxnSpPr>
          <p:cNvPr id="15" name="コネクタ: カギ線 14">
            <a:extLst>
              <a:ext uri="{FF2B5EF4-FFF2-40B4-BE49-F238E27FC236}">
                <a16:creationId xmlns:a16="http://schemas.microsoft.com/office/drawing/2014/main" id="{5FB50CED-A549-48FD-CA5F-D2577ACFC791}"/>
              </a:ext>
            </a:extLst>
          </p:cNvPr>
          <p:cNvCxnSpPr>
            <a:cxnSpLocks/>
            <a:stCxn id="12" idx="3"/>
            <a:endCxn id="34" idx="1"/>
          </p:cNvCxnSpPr>
          <p:nvPr/>
        </p:nvCxnSpPr>
        <p:spPr>
          <a:xfrm>
            <a:off x="2576463" y="3854315"/>
            <a:ext cx="2717711" cy="15193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コネクタ: カギ線 21">
            <a:extLst>
              <a:ext uri="{FF2B5EF4-FFF2-40B4-BE49-F238E27FC236}">
                <a16:creationId xmlns:a16="http://schemas.microsoft.com/office/drawing/2014/main" id="{33749F00-C5F1-54C8-9607-37AB6FB5A0EB}"/>
              </a:ext>
            </a:extLst>
          </p:cNvPr>
          <p:cNvCxnSpPr>
            <a:cxnSpLocks/>
            <a:stCxn id="12" idx="3"/>
            <a:endCxn id="40" idx="1"/>
          </p:cNvCxnSpPr>
          <p:nvPr/>
        </p:nvCxnSpPr>
        <p:spPr>
          <a:xfrm flipV="1">
            <a:off x="2576463" y="2322020"/>
            <a:ext cx="2717711" cy="153229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四角形: 角を丸くする 25">
            <a:extLst>
              <a:ext uri="{FF2B5EF4-FFF2-40B4-BE49-F238E27FC236}">
                <a16:creationId xmlns:a16="http://schemas.microsoft.com/office/drawing/2014/main" id="{BEDE09CD-141C-F8F8-E4A0-AA691025141D}"/>
              </a:ext>
            </a:extLst>
          </p:cNvPr>
          <p:cNvSpPr/>
          <p:nvPr/>
        </p:nvSpPr>
        <p:spPr>
          <a:xfrm>
            <a:off x="6850747" y="205125"/>
            <a:ext cx="3541485" cy="567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ステート</a:t>
            </a:r>
            <a:r>
              <a:rPr kumimoji="1" lang="ja-JP" altLang="en-US" dirty="0"/>
              <a:t>を記録するメンバ変数</a:t>
            </a:r>
          </a:p>
        </p:txBody>
      </p:sp>
      <p:cxnSp>
        <p:nvCxnSpPr>
          <p:cNvPr id="30" name="直線矢印コネクタ 29">
            <a:extLst>
              <a:ext uri="{FF2B5EF4-FFF2-40B4-BE49-F238E27FC236}">
                <a16:creationId xmlns:a16="http://schemas.microsoft.com/office/drawing/2014/main" id="{A876441B-FB83-E062-F721-3B042191D09F}"/>
              </a:ext>
            </a:extLst>
          </p:cNvPr>
          <p:cNvCxnSpPr>
            <a:cxnSpLocks/>
            <a:stCxn id="12" idx="3"/>
            <a:endCxn id="38" idx="1"/>
          </p:cNvCxnSpPr>
          <p:nvPr/>
        </p:nvCxnSpPr>
        <p:spPr>
          <a:xfrm flipV="1">
            <a:off x="2576463" y="3840582"/>
            <a:ext cx="2717711" cy="13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四角形: 角を丸くする 33">
            <a:extLst>
              <a:ext uri="{FF2B5EF4-FFF2-40B4-BE49-F238E27FC236}">
                <a16:creationId xmlns:a16="http://schemas.microsoft.com/office/drawing/2014/main" id="{B4BDB5B3-61D4-D3A6-8AB6-46059535E752}"/>
              </a:ext>
            </a:extLst>
          </p:cNvPr>
          <p:cNvSpPr/>
          <p:nvPr/>
        </p:nvSpPr>
        <p:spPr>
          <a:xfrm>
            <a:off x="5294174" y="4867471"/>
            <a:ext cx="1262744" cy="10123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ステート</a:t>
            </a:r>
            <a:r>
              <a:rPr kumimoji="1" lang="en-US" altLang="ja-JP" dirty="0"/>
              <a:t>C</a:t>
            </a:r>
            <a:r>
              <a:rPr kumimoji="1" lang="ja-JP" altLang="en-US" dirty="0"/>
              <a:t>処理</a:t>
            </a:r>
          </a:p>
        </p:txBody>
      </p:sp>
      <p:sp>
        <p:nvSpPr>
          <p:cNvPr id="38" name="四角形: 角を丸くする 37">
            <a:extLst>
              <a:ext uri="{FF2B5EF4-FFF2-40B4-BE49-F238E27FC236}">
                <a16:creationId xmlns:a16="http://schemas.microsoft.com/office/drawing/2014/main" id="{BA7D5BA5-F2AA-E9CA-0A51-0EC24691B0E1}"/>
              </a:ext>
            </a:extLst>
          </p:cNvPr>
          <p:cNvSpPr/>
          <p:nvPr/>
        </p:nvSpPr>
        <p:spPr>
          <a:xfrm>
            <a:off x="5294174" y="3334398"/>
            <a:ext cx="1262744" cy="10123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ステート</a:t>
            </a:r>
            <a:r>
              <a:rPr kumimoji="1" lang="en-US" altLang="ja-JP" dirty="0"/>
              <a:t>B</a:t>
            </a:r>
            <a:r>
              <a:rPr kumimoji="1" lang="ja-JP" altLang="en-US" dirty="0"/>
              <a:t>処理</a:t>
            </a:r>
          </a:p>
        </p:txBody>
      </p:sp>
      <p:sp>
        <p:nvSpPr>
          <p:cNvPr id="40" name="四角形: 角を丸くする 39">
            <a:extLst>
              <a:ext uri="{FF2B5EF4-FFF2-40B4-BE49-F238E27FC236}">
                <a16:creationId xmlns:a16="http://schemas.microsoft.com/office/drawing/2014/main" id="{33518BF0-35EB-D112-E436-DF73B36525B2}"/>
              </a:ext>
            </a:extLst>
          </p:cNvPr>
          <p:cNvSpPr/>
          <p:nvPr/>
        </p:nvSpPr>
        <p:spPr>
          <a:xfrm>
            <a:off x="5294174" y="1815836"/>
            <a:ext cx="1262745" cy="10123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ステート</a:t>
            </a:r>
            <a:r>
              <a:rPr kumimoji="1" lang="en-US" altLang="ja-JP" dirty="0"/>
              <a:t>A</a:t>
            </a:r>
            <a:r>
              <a:rPr kumimoji="1" lang="ja-JP" altLang="en-US" dirty="0"/>
              <a:t>処理</a:t>
            </a:r>
          </a:p>
        </p:txBody>
      </p:sp>
      <p:cxnSp>
        <p:nvCxnSpPr>
          <p:cNvPr id="47" name="コネクタ: カギ線 46">
            <a:extLst>
              <a:ext uri="{FF2B5EF4-FFF2-40B4-BE49-F238E27FC236}">
                <a16:creationId xmlns:a16="http://schemas.microsoft.com/office/drawing/2014/main" id="{F9937AED-6398-804E-DD66-4CDE1D0065D8}"/>
              </a:ext>
            </a:extLst>
          </p:cNvPr>
          <p:cNvCxnSpPr>
            <a:cxnSpLocks/>
            <a:stCxn id="40" idx="3"/>
            <a:endCxn id="56" idx="1"/>
          </p:cNvCxnSpPr>
          <p:nvPr/>
        </p:nvCxnSpPr>
        <p:spPr>
          <a:xfrm>
            <a:off x="6556919" y="2322020"/>
            <a:ext cx="2717712" cy="151856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直線矢印コネクタ 48">
            <a:extLst>
              <a:ext uri="{FF2B5EF4-FFF2-40B4-BE49-F238E27FC236}">
                <a16:creationId xmlns:a16="http://schemas.microsoft.com/office/drawing/2014/main" id="{7FD18D22-2190-372F-74B1-7F7AA5A09A52}"/>
              </a:ext>
            </a:extLst>
          </p:cNvPr>
          <p:cNvCxnSpPr>
            <a:cxnSpLocks/>
            <a:stCxn id="38" idx="3"/>
            <a:endCxn id="56" idx="1"/>
          </p:cNvCxnSpPr>
          <p:nvPr/>
        </p:nvCxnSpPr>
        <p:spPr>
          <a:xfrm>
            <a:off x="6556918" y="3840582"/>
            <a:ext cx="27177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コネクタ: カギ線 50">
            <a:extLst>
              <a:ext uri="{FF2B5EF4-FFF2-40B4-BE49-F238E27FC236}">
                <a16:creationId xmlns:a16="http://schemas.microsoft.com/office/drawing/2014/main" id="{4DDA69AC-DEE0-AD08-3A8F-9AFCE8E89639}"/>
              </a:ext>
            </a:extLst>
          </p:cNvPr>
          <p:cNvCxnSpPr>
            <a:cxnSpLocks/>
            <a:stCxn id="34" idx="3"/>
            <a:endCxn id="56" idx="1"/>
          </p:cNvCxnSpPr>
          <p:nvPr/>
        </p:nvCxnSpPr>
        <p:spPr>
          <a:xfrm flipV="1">
            <a:off x="6556918" y="3840582"/>
            <a:ext cx="2717713" cy="153307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四角形: 角を丸くする 55">
            <a:extLst>
              <a:ext uri="{FF2B5EF4-FFF2-40B4-BE49-F238E27FC236}">
                <a16:creationId xmlns:a16="http://schemas.microsoft.com/office/drawing/2014/main" id="{C7725BA2-F797-205A-4252-77DE535A0021}"/>
              </a:ext>
            </a:extLst>
          </p:cNvPr>
          <p:cNvSpPr/>
          <p:nvPr/>
        </p:nvSpPr>
        <p:spPr>
          <a:xfrm>
            <a:off x="9274631" y="2539739"/>
            <a:ext cx="515257" cy="2601685"/>
          </a:xfrm>
          <a:prstGeom prst="roundRect">
            <a:avLst>
              <a:gd name="adj" fmla="val 13850"/>
            </a:avLst>
          </a:prstGeom>
        </p:spPr>
        <p:style>
          <a:lnRef idx="2">
            <a:schemeClr val="accent6"/>
          </a:lnRef>
          <a:fillRef idx="1">
            <a:schemeClr val="lt1"/>
          </a:fillRef>
          <a:effectRef idx="0">
            <a:schemeClr val="accent6"/>
          </a:effectRef>
          <a:fontRef idx="minor">
            <a:schemeClr val="dk1"/>
          </a:fontRef>
        </p:style>
        <p:txBody>
          <a:bodyPr vert="eaVert" rtlCol="0" anchor="ctr"/>
          <a:lstStyle/>
          <a:p>
            <a:pPr algn="ctr"/>
            <a:r>
              <a:rPr kumimoji="1" lang="ja-JP" altLang="en-US" dirty="0"/>
              <a:t>ステート遷移</a:t>
            </a:r>
          </a:p>
        </p:txBody>
      </p:sp>
      <p:cxnSp>
        <p:nvCxnSpPr>
          <p:cNvPr id="80" name="直線矢印コネクタ 79">
            <a:extLst>
              <a:ext uri="{FF2B5EF4-FFF2-40B4-BE49-F238E27FC236}">
                <a16:creationId xmlns:a16="http://schemas.microsoft.com/office/drawing/2014/main" id="{FF1B5A00-6359-6DAD-3F84-10AE71F2878C}"/>
              </a:ext>
            </a:extLst>
          </p:cNvPr>
          <p:cNvCxnSpPr>
            <a:cxnSpLocks/>
            <a:stCxn id="56" idx="3"/>
            <a:endCxn id="5" idx="1"/>
          </p:cNvCxnSpPr>
          <p:nvPr/>
        </p:nvCxnSpPr>
        <p:spPr>
          <a:xfrm>
            <a:off x="9789888" y="3840582"/>
            <a:ext cx="1705427" cy="6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四角形: 角を丸くする 23">
            <a:extLst>
              <a:ext uri="{FF2B5EF4-FFF2-40B4-BE49-F238E27FC236}">
                <a16:creationId xmlns:a16="http://schemas.microsoft.com/office/drawing/2014/main" id="{04AC791F-AD91-C964-B76D-B7041A8E601D}"/>
              </a:ext>
            </a:extLst>
          </p:cNvPr>
          <p:cNvSpPr/>
          <p:nvPr/>
        </p:nvSpPr>
        <p:spPr>
          <a:xfrm>
            <a:off x="8077202" y="1223864"/>
            <a:ext cx="2910116" cy="5919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条件によってメンバ変数を変更</a:t>
            </a:r>
          </a:p>
        </p:txBody>
      </p:sp>
      <p:cxnSp>
        <p:nvCxnSpPr>
          <p:cNvPr id="27" name="直線矢印コネクタ 26">
            <a:extLst>
              <a:ext uri="{FF2B5EF4-FFF2-40B4-BE49-F238E27FC236}">
                <a16:creationId xmlns:a16="http://schemas.microsoft.com/office/drawing/2014/main" id="{0D2706E5-15EE-94B0-ABA4-287B97AE6C98}"/>
              </a:ext>
            </a:extLst>
          </p:cNvPr>
          <p:cNvCxnSpPr>
            <a:stCxn id="56" idx="0"/>
            <a:endCxn id="24" idx="2"/>
          </p:cNvCxnSpPr>
          <p:nvPr/>
        </p:nvCxnSpPr>
        <p:spPr>
          <a:xfrm flipV="1">
            <a:off x="9532260" y="1815836"/>
            <a:ext cx="0" cy="723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直線矢印コネクタ 28">
            <a:extLst>
              <a:ext uri="{FF2B5EF4-FFF2-40B4-BE49-F238E27FC236}">
                <a16:creationId xmlns:a16="http://schemas.microsoft.com/office/drawing/2014/main" id="{BA9AAF7A-3A06-C30E-51CE-757E0CEB25EA}"/>
              </a:ext>
            </a:extLst>
          </p:cNvPr>
          <p:cNvCxnSpPr>
            <a:stCxn id="24" idx="0"/>
            <a:endCxn id="26" idx="2"/>
          </p:cNvCxnSpPr>
          <p:nvPr/>
        </p:nvCxnSpPr>
        <p:spPr>
          <a:xfrm flipH="1" flipV="1">
            <a:off x="8621490" y="772745"/>
            <a:ext cx="910770" cy="4511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四角形: 角を丸くする 30">
            <a:extLst>
              <a:ext uri="{FF2B5EF4-FFF2-40B4-BE49-F238E27FC236}">
                <a16:creationId xmlns:a16="http://schemas.microsoft.com/office/drawing/2014/main" id="{FE7B1BEB-DB49-E586-D91A-1512E8B38394}"/>
              </a:ext>
            </a:extLst>
          </p:cNvPr>
          <p:cNvSpPr/>
          <p:nvPr/>
        </p:nvSpPr>
        <p:spPr>
          <a:xfrm>
            <a:off x="3447320" y="218353"/>
            <a:ext cx="2449107" cy="5676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ステートを取得する</a:t>
            </a:r>
          </a:p>
        </p:txBody>
      </p:sp>
      <p:cxnSp>
        <p:nvCxnSpPr>
          <p:cNvPr id="33" name="直線矢印コネクタ 32">
            <a:extLst>
              <a:ext uri="{FF2B5EF4-FFF2-40B4-BE49-F238E27FC236}">
                <a16:creationId xmlns:a16="http://schemas.microsoft.com/office/drawing/2014/main" id="{55CB211D-C03B-44C6-CA8C-0042FB1185AF}"/>
              </a:ext>
            </a:extLst>
          </p:cNvPr>
          <p:cNvCxnSpPr>
            <a:stCxn id="31" idx="3"/>
            <a:endCxn id="26" idx="1"/>
          </p:cNvCxnSpPr>
          <p:nvPr/>
        </p:nvCxnSpPr>
        <p:spPr>
          <a:xfrm flipV="1">
            <a:off x="5896427" y="488935"/>
            <a:ext cx="954320" cy="13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コネクタ: カギ線 35">
            <a:extLst>
              <a:ext uri="{FF2B5EF4-FFF2-40B4-BE49-F238E27FC236}">
                <a16:creationId xmlns:a16="http://schemas.microsoft.com/office/drawing/2014/main" id="{FCE0D8BD-8D03-97C2-5AA4-CFDA9D2B6DDE}"/>
              </a:ext>
            </a:extLst>
          </p:cNvPr>
          <p:cNvCxnSpPr>
            <a:stCxn id="12" idx="0"/>
            <a:endCxn id="31" idx="1"/>
          </p:cNvCxnSpPr>
          <p:nvPr/>
        </p:nvCxnSpPr>
        <p:spPr>
          <a:xfrm rot="5400000" flipH="1" flipV="1">
            <a:off x="1857423" y="963576"/>
            <a:ext cx="2051309" cy="11284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四角形: 角を丸くする 70">
            <a:extLst>
              <a:ext uri="{FF2B5EF4-FFF2-40B4-BE49-F238E27FC236}">
                <a16:creationId xmlns:a16="http://schemas.microsoft.com/office/drawing/2014/main" id="{23CAB1BA-B96B-722D-DE37-006D6180E595}"/>
              </a:ext>
            </a:extLst>
          </p:cNvPr>
          <p:cNvSpPr/>
          <p:nvPr/>
        </p:nvSpPr>
        <p:spPr>
          <a:xfrm>
            <a:off x="10392232" y="5573486"/>
            <a:ext cx="1618340" cy="4354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クラス：変数</a:t>
            </a:r>
          </a:p>
        </p:txBody>
      </p:sp>
      <p:sp>
        <p:nvSpPr>
          <p:cNvPr id="72" name="四角形: 角を丸くする 71">
            <a:extLst>
              <a:ext uri="{FF2B5EF4-FFF2-40B4-BE49-F238E27FC236}">
                <a16:creationId xmlns:a16="http://schemas.microsoft.com/office/drawing/2014/main" id="{C8532D8B-1C5B-7270-7415-4F6F7A225C90}"/>
              </a:ext>
            </a:extLst>
          </p:cNvPr>
          <p:cNvSpPr/>
          <p:nvPr/>
        </p:nvSpPr>
        <p:spPr>
          <a:xfrm>
            <a:off x="10392232" y="6234725"/>
            <a:ext cx="1618340" cy="3985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処理</a:t>
            </a:r>
          </a:p>
        </p:txBody>
      </p:sp>
    </p:spTree>
    <p:extLst>
      <p:ext uri="{BB962C8B-B14F-4D97-AF65-F5344CB8AC3E}">
        <p14:creationId xmlns:p14="http://schemas.microsoft.com/office/powerpoint/2010/main" val="80009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33D3C82-5EFE-B292-4C46-5B04FF99044D}"/>
              </a:ext>
            </a:extLst>
          </p:cNvPr>
          <p:cNvSpPr txBox="1">
            <a:spLocks/>
          </p:cNvSpPr>
          <p:nvPr/>
        </p:nvSpPr>
        <p:spPr>
          <a:xfrm>
            <a:off x="228600" y="179069"/>
            <a:ext cx="1645920" cy="50196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a:t>技術紹介</a:t>
            </a:r>
            <a:endParaRPr lang="ja-JP" altLang="en-US" sz="2800" dirty="0"/>
          </a:p>
        </p:txBody>
      </p:sp>
      <p:sp>
        <p:nvSpPr>
          <p:cNvPr id="5" name="タイトル 1">
            <a:extLst>
              <a:ext uri="{FF2B5EF4-FFF2-40B4-BE49-F238E27FC236}">
                <a16:creationId xmlns:a16="http://schemas.microsoft.com/office/drawing/2014/main" id="{2E9442A3-491F-7D34-1775-E7AB81B175A7}"/>
              </a:ext>
            </a:extLst>
          </p:cNvPr>
          <p:cNvSpPr txBox="1">
            <a:spLocks/>
          </p:cNvSpPr>
          <p:nvPr/>
        </p:nvSpPr>
        <p:spPr>
          <a:xfrm>
            <a:off x="228598" y="681037"/>
            <a:ext cx="5349241" cy="635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1.</a:t>
            </a:r>
            <a:r>
              <a:rPr lang="ja-JP" altLang="en-US" sz="2800" dirty="0"/>
              <a:t>メタ</a:t>
            </a:r>
            <a:r>
              <a:rPr lang="en-US" altLang="ja-JP" sz="2800" dirty="0"/>
              <a:t>AI</a:t>
            </a:r>
            <a:endParaRPr lang="ja-JP" altLang="en-US" sz="2800" dirty="0"/>
          </a:p>
        </p:txBody>
      </p:sp>
      <p:sp>
        <p:nvSpPr>
          <p:cNvPr id="6" name="コンテンツ プレースホルダー 10">
            <a:extLst>
              <a:ext uri="{FF2B5EF4-FFF2-40B4-BE49-F238E27FC236}">
                <a16:creationId xmlns:a16="http://schemas.microsoft.com/office/drawing/2014/main" id="{08E1CBE3-4BB6-07A9-1C1B-A2BDA4E5275C}"/>
              </a:ext>
            </a:extLst>
          </p:cNvPr>
          <p:cNvSpPr txBox="1">
            <a:spLocks/>
          </p:cNvSpPr>
          <p:nvPr/>
        </p:nvSpPr>
        <p:spPr>
          <a:xfrm>
            <a:off x="228598" y="1755299"/>
            <a:ext cx="11780521" cy="4752182"/>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kumimoji="1"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kumimoji="1"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kumimoji="1"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kumimoji="1"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kumimoji="1"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kumimoji="1"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kumimoji="1"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kumimoji="1"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kumimoji="1" sz="1400" b="0" i="0" kern="1200">
                <a:solidFill>
                  <a:schemeClr val="tx1">
                    <a:tint val="75000"/>
                  </a:schemeClr>
                </a:solidFill>
                <a:latin typeface="+mj-lt"/>
                <a:ea typeface="+mj-ea"/>
                <a:cs typeface="+mj-cs"/>
              </a:defRPr>
            </a:lvl9pPr>
          </a:lstStyle>
          <a:p>
            <a:r>
              <a:rPr lang="ja-JP" altLang="en-US" sz="3000" b="1" dirty="0">
                <a:solidFill>
                  <a:schemeClr val="tx1"/>
                </a:solidFill>
              </a:rPr>
              <a:t>設計上の工夫点：</a:t>
            </a:r>
            <a:r>
              <a:rPr lang="ja-JP" altLang="en-US" sz="3000" dirty="0">
                <a:solidFill>
                  <a:schemeClr val="tx1"/>
                </a:solidFill>
              </a:rPr>
              <a:t>一つのクラスから関数一つで起動するように設計。クラスの内の配列に実行プログラムをクラスにして入れ込むことでプログラムの追加のしやすさにも工夫を凝らした。</a:t>
            </a:r>
            <a:endParaRPr lang="en-US" altLang="ja-JP" sz="3000" dirty="0">
              <a:solidFill>
                <a:schemeClr val="tx1"/>
              </a:solidFill>
            </a:endParaRPr>
          </a:p>
          <a:p>
            <a:endParaRPr lang="en-US" altLang="ja-JP" sz="3000" dirty="0">
              <a:solidFill>
                <a:schemeClr val="tx1"/>
              </a:solidFill>
            </a:endParaRPr>
          </a:p>
          <a:p>
            <a:r>
              <a:rPr lang="ja-JP" altLang="en-US" sz="3000" dirty="0">
                <a:solidFill>
                  <a:schemeClr val="tx1"/>
                </a:solidFill>
              </a:rPr>
              <a:t>・</a:t>
            </a:r>
            <a:r>
              <a:rPr lang="ja-JP" altLang="en-US" sz="3000" b="1" dirty="0">
                <a:solidFill>
                  <a:schemeClr val="tx1"/>
                </a:solidFill>
              </a:rPr>
              <a:t>実際に作成したメタ</a:t>
            </a:r>
            <a:r>
              <a:rPr lang="en-US" altLang="ja-JP" sz="3000" b="1" dirty="0">
                <a:solidFill>
                  <a:schemeClr val="tx1"/>
                </a:solidFill>
              </a:rPr>
              <a:t>AI</a:t>
            </a:r>
          </a:p>
          <a:p>
            <a:r>
              <a:rPr lang="ja-JP" altLang="en-US" sz="3000" dirty="0">
                <a:solidFill>
                  <a:schemeClr val="tx1"/>
                </a:solidFill>
              </a:rPr>
              <a:t>・巡回ルート指定プログラム</a:t>
            </a:r>
            <a:endParaRPr lang="en-US" altLang="ja-JP" sz="3000" dirty="0">
              <a:solidFill>
                <a:schemeClr val="tx1"/>
              </a:solidFill>
            </a:endParaRPr>
          </a:p>
          <a:p>
            <a:r>
              <a:rPr lang="ja-JP" altLang="en-US" sz="3000" dirty="0">
                <a:solidFill>
                  <a:schemeClr val="tx1"/>
                </a:solidFill>
              </a:rPr>
              <a:t>・退却プログラム</a:t>
            </a:r>
            <a:endParaRPr lang="en-US" altLang="ja-JP" sz="3000" dirty="0">
              <a:solidFill>
                <a:schemeClr val="tx1"/>
              </a:solidFill>
            </a:endParaRPr>
          </a:p>
          <a:p>
            <a:r>
              <a:rPr lang="ja-JP" altLang="en-US" sz="3000" dirty="0">
                <a:solidFill>
                  <a:schemeClr val="tx1"/>
                </a:solidFill>
              </a:rPr>
              <a:t>・追跡の際に、周りのクリーチャーに範囲指定の呼びかけ、役割の割り当てを行うプログラム</a:t>
            </a:r>
            <a:endParaRPr lang="en-US" altLang="ja-JP" sz="3000" dirty="0">
              <a:solidFill>
                <a:schemeClr val="tx1"/>
              </a:solidFill>
            </a:endParaRPr>
          </a:p>
          <a:p>
            <a:r>
              <a:rPr lang="ja-JP" altLang="en-US" sz="3000" dirty="0">
                <a:solidFill>
                  <a:schemeClr val="tx1"/>
                </a:solidFill>
              </a:rPr>
              <a:t>・プレイヤー、クリーチャーの位置を参照し、足音を調節するプログラム</a:t>
            </a:r>
            <a:endParaRPr lang="en-US" altLang="ja-JP" sz="3000" dirty="0">
              <a:solidFill>
                <a:schemeClr val="tx1"/>
              </a:solidFill>
            </a:endParaRPr>
          </a:p>
          <a:p>
            <a:r>
              <a:rPr lang="ja-JP" altLang="en-US" sz="3000" dirty="0">
                <a:solidFill>
                  <a:schemeClr val="tx1"/>
                </a:solidFill>
              </a:rPr>
              <a:t>・クリーチャー全体に停止、待機を指定するプログラム</a:t>
            </a:r>
            <a:endParaRPr lang="en-US" altLang="ja-JP" sz="3000" dirty="0">
              <a:solidFill>
                <a:schemeClr val="tx1"/>
              </a:solidFill>
            </a:endParaRPr>
          </a:p>
          <a:p>
            <a:endParaRPr lang="en-US" altLang="ja-JP" sz="5100" b="1" dirty="0"/>
          </a:p>
          <a:p>
            <a:br>
              <a:rPr lang="en-US" altLang="ja-JP" sz="3300" b="1" dirty="0"/>
            </a:br>
            <a:endParaRPr lang="ja-JP" altLang="en-US" sz="3300" b="1" dirty="0"/>
          </a:p>
        </p:txBody>
      </p:sp>
    </p:spTree>
    <p:extLst>
      <p:ext uri="{BB962C8B-B14F-4D97-AF65-F5344CB8AC3E}">
        <p14:creationId xmlns:p14="http://schemas.microsoft.com/office/powerpoint/2010/main" val="2094562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961C3D84-6F8F-44B3-1637-1A058F5E4D7F}"/>
              </a:ext>
            </a:extLst>
          </p:cNvPr>
          <p:cNvSpPr/>
          <p:nvPr/>
        </p:nvSpPr>
        <p:spPr>
          <a:xfrm>
            <a:off x="3523340" y="2425698"/>
            <a:ext cx="5145315" cy="537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エネミー全体のアドレスを記録しているクラス</a:t>
            </a:r>
          </a:p>
        </p:txBody>
      </p:sp>
      <p:sp>
        <p:nvSpPr>
          <p:cNvPr id="4" name="四角形: 角を丸くする 3">
            <a:extLst>
              <a:ext uri="{FF2B5EF4-FFF2-40B4-BE49-F238E27FC236}">
                <a16:creationId xmlns:a16="http://schemas.microsoft.com/office/drawing/2014/main" id="{8C57B993-2928-B49E-9697-A8BD0C2F3427}"/>
              </a:ext>
            </a:extLst>
          </p:cNvPr>
          <p:cNvSpPr/>
          <p:nvPr/>
        </p:nvSpPr>
        <p:spPr>
          <a:xfrm>
            <a:off x="5034642" y="283027"/>
            <a:ext cx="2122714" cy="537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集団制御クラス</a:t>
            </a:r>
          </a:p>
        </p:txBody>
      </p:sp>
      <p:sp>
        <p:nvSpPr>
          <p:cNvPr id="7" name="四角形: 角を丸くする 6">
            <a:extLst>
              <a:ext uri="{FF2B5EF4-FFF2-40B4-BE49-F238E27FC236}">
                <a16:creationId xmlns:a16="http://schemas.microsoft.com/office/drawing/2014/main" id="{FB9DA287-4947-126C-61BC-A91B26DC3362}"/>
              </a:ext>
            </a:extLst>
          </p:cNvPr>
          <p:cNvSpPr/>
          <p:nvPr/>
        </p:nvSpPr>
        <p:spPr>
          <a:xfrm>
            <a:off x="1128484" y="5769430"/>
            <a:ext cx="2394857" cy="5370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エネミー</a:t>
            </a:r>
            <a:r>
              <a:rPr kumimoji="1" lang="en-US" altLang="ja-JP" dirty="0"/>
              <a:t>A</a:t>
            </a:r>
            <a:r>
              <a:rPr kumimoji="1" lang="ja-JP" altLang="en-US" dirty="0"/>
              <a:t>クラス</a:t>
            </a:r>
          </a:p>
        </p:txBody>
      </p:sp>
      <p:sp>
        <p:nvSpPr>
          <p:cNvPr id="8" name="四角形: 角を丸くする 7">
            <a:extLst>
              <a:ext uri="{FF2B5EF4-FFF2-40B4-BE49-F238E27FC236}">
                <a16:creationId xmlns:a16="http://schemas.microsoft.com/office/drawing/2014/main" id="{56D97013-4459-BAAE-816F-FB1155FC3E83}"/>
              </a:ext>
            </a:extLst>
          </p:cNvPr>
          <p:cNvSpPr/>
          <p:nvPr/>
        </p:nvSpPr>
        <p:spPr>
          <a:xfrm>
            <a:off x="4898569" y="5769430"/>
            <a:ext cx="2394857" cy="5370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エネミー</a:t>
            </a:r>
            <a:r>
              <a:rPr lang="en-US" altLang="ja-JP" dirty="0"/>
              <a:t>B</a:t>
            </a:r>
            <a:r>
              <a:rPr kumimoji="1" lang="ja-JP" altLang="en-US" dirty="0"/>
              <a:t>クラス</a:t>
            </a:r>
          </a:p>
        </p:txBody>
      </p:sp>
      <p:sp>
        <p:nvSpPr>
          <p:cNvPr id="9" name="四角形: 角を丸くする 8">
            <a:extLst>
              <a:ext uri="{FF2B5EF4-FFF2-40B4-BE49-F238E27FC236}">
                <a16:creationId xmlns:a16="http://schemas.microsoft.com/office/drawing/2014/main" id="{A38E4BE2-6487-4134-F898-229FBDC7156E}"/>
              </a:ext>
            </a:extLst>
          </p:cNvPr>
          <p:cNvSpPr/>
          <p:nvPr/>
        </p:nvSpPr>
        <p:spPr>
          <a:xfrm>
            <a:off x="8684984" y="5769430"/>
            <a:ext cx="2394857" cy="5370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エネミー</a:t>
            </a:r>
            <a:r>
              <a:rPr lang="en-US" altLang="ja-JP" dirty="0"/>
              <a:t>C</a:t>
            </a:r>
            <a:r>
              <a:rPr kumimoji="1" lang="ja-JP" altLang="en-US" dirty="0"/>
              <a:t>クラス</a:t>
            </a:r>
          </a:p>
        </p:txBody>
      </p:sp>
      <p:sp>
        <p:nvSpPr>
          <p:cNvPr id="19" name="四角形: 角を丸くする 18">
            <a:extLst>
              <a:ext uri="{FF2B5EF4-FFF2-40B4-BE49-F238E27FC236}">
                <a16:creationId xmlns:a16="http://schemas.microsoft.com/office/drawing/2014/main" id="{697CC97A-96EA-6253-0859-72A8D105ACAE}"/>
              </a:ext>
            </a:extLst>
          </p:cNvPr>
          <p:cNvSpPr/>
          <p:nvPr/>
        </p:nvSpPr>
        <p:spPr>
          <a:xfrm>
            <a:off x="1500874" y="72570"/>
            <a:ext cx="3003089" cy="9579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エネミーから集団制御クラスにメタ</a:t>
            </a:r>
            <a:r>
              <a:rPr kumimoji="1" lang="en-US" altLang="ja-JP" dirty="0"/>
              <a:t>AI</a:t>
            </a:r>
            <a:r>
              <a:rPr kumimoji="1" lang="ja-JP" altLang="en-US" dirty="0"/>
              <a:t>実行指示を飛ばす</a:t>
            </a:r>
          </a:p>
        </p:txBody>
      </p:sp>
      <p:cxnSp>
        <p:nvCxnSpPr>
          <p:cNvPr id="24" name="直線矢印コネクタ 23">
            <a:extLst>
              <a:ext uri="{FF2B5EF4-FFF2-40B4-BE49-F238E27FC236}">
                <a16:creationId xmlns:a16="http://schemas.microsoft.com/office/drawing/2014/main" id="{DE88ADF9-27DF-6E3F-0CA6-E55ABA885E6C}"/>
              </a:ext>
            </a:extLst>
          </p:cNvPr>
          <p:cNvCxnSpPr>
            <a:cxnSpLocks/>
            <a:stCxn id="19" idx="3"/>
            <a:endCxn id="4" idx="1"/>
          </p:cNvCxnSpPr>
          <p:nvPr/>
        </p:nvCxnSpPr>
        <p:spPr>
          <a:xfrm>
            <a:off x="4503963" y="551542"/>
            <a:ext cx="5306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コネクタ: カギ線 25">
            <a:extLst>
              <a:ext uri="{FF2B5EF4-FFF2-40B4-BE49-F238E27FC236}">
                <a16:creationId xmlns:a16="http://schemas.microsoft.com/office/drawing/2014/main" id="{CF0FE120-09FC-080B-848D-AF7F6EB03B57}"/>
              </a:ext>
            </a:extLst>
          </p:cNvPr>
          <p:cNvCxnSpPr>
            <a:cxnSpLocks/>
            <a:stCxn id="7" idx="1"/>
            <a:endCxn id="19" idx="1"/>
          </p:cNvCxnSpPr>
          <p:nvPr/>
        </p:nvCxnSpPr>
        <p:spPr>
          <a:xfrm rot="10800000" flipH="1">
            <a:off x="1128484" y="551543"/>
            <a:ext cx="372390" cy="5486403"/>
          </a:xfrm>
          <a:prstGeom prst="bentConnector3">
            <a:avLst>
              <a:gd name="adj1" fmla="val -61387"/>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四角形: 角を丸くする 27">
            <a:extLst>
              <a:ext uri="{FF2B5EF4-FFF2-40B4-BE49-F238E27FC236}">
                <a16:creationId xmlns:a16="http://schemas.microsoft.com/office/drawing/2014/main" id="{A9122C0E-683A-0E90-46AC-8FDD5AA1A4FA}"/>
              </a:ext>
            </a:extLst>
          </p:cNvPr>
          <p:cNvSpPr/>
          <p:nvPr/>
        </p:nvSpPr>
        <p:spPr>
          <a:xfrm>
            <a:off x="3523340" y="3655785"/>
            <a:ext cx="5145315" cy="6894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エネミーを特定のステートに遷移させる</a:t>
            </a:r>
            <a:endParaRPr lang="en-US" altLang="ja-JP" dirty="0"/>
          </a:p>
          <a:p>
            <a:pPr algn="ctr"/>
            <a:r>
              <a:rPr kumimoji="1" lang="ja-JP" altLang="en-US" dirty="0"/>
              <a:t>または特定の処理を行う</a:t>
            </a:r>
            <a:endParaRPr kumimoji="1" lang="en-US" altLang="ja-JP" dirty="0"/>
          </a:p>
        </p:txBody>
      </p:sp>
      <p:cxnSp>
        <p:nvCxnSpPr>
          <p:cNvPr id="30" name="直線矢印コネクタ 29">
            <a:extLst>
              <a:ext uri="{FF2B5EF4-FFF2-40B4-BE49-F238E27FC236}">
                <a16:creationId xmlns:a16="http://schemas.microsoft.com/office/drawing/2014/main" id="{4F36A20B-4851-DFCE-A2E3-BF01E4AA1F11}"/>
              </a:ext>
            </a:extLst>
          </p:cNvPr>
          <p:cNvCxnSpPr>
            <a:cxnSpLocks/>
            <a:stCxn id="2" idx="2"/>
            <a:endCxn id="28" idx="0"/>
          </p:cNvCxnSpPr>
          <p:nvPr/>
        </p:nvCxnSpPr>
        <p:spPr>
          <a:xfrm>
            <a:off x="6095998" y="2962727"/>
            <a:ext cx="0" cy="6930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コネクタ: カギ線 32">
            <a:extLst>
              <a:ext uri="{FF2B5EF4-FFF2-40B4-BE49-F238E27FC236}">
                <a16:creationId xmlns:a16="http://schemas.microsoft.com/office/drawing/2014/main" id="{B6A0176E-72D3-284C-A86A-029CEAB153D8}"/>
              </a:ext>
            </a:extLst>
          </p:cNvPr>
          <p:cNvCxnSpPr>
            <a:cxnSpLocks/>
            <a:stCxn id="28" idx="2"/>
            <a:endCxn id="7" idx="0"/>
          </p:cNvCxnSpPr>
          <p:nvPr/>
        </p:nvCxnSpPr>
        <p:spPr>
          <a:xfrm rot="5400000">
            <a:off x="3498848" y="3172279"/>
            <a:ext cx="1424217" cy="377008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コネクタ: カギ線 34">
            <a:extLst>
              <a:ext uri="{FF2B5EF4-FFF2-40B4-BE49-F238E27FC236}">
                <a16:creationId xmlns:a16="http://schemas.microsoft.com/office/drawing/2014/main" id="{41EEFB92-981A-CE26-B60C-213F785F29EB}"/>
              </a:ext>
            </a:extLst>
          </p:cNvPr>
          <p:cNvCxnSpPr>
            <a:cxnSpLocks/>
            <a:stCxn id="28" idx="2"/>
            <a:endCxn id="9" idx="0"/>
          </p:cNvCxnSpPr>
          <p:nvPr/>
        </p:nvCxnSpPr>
        <p:spPr>
          <a:xfrm rot="16200000" flipH="1">
            <a:off x="7277097" y="3164113"/>
            <a:ext cx="1424217" cy="37864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309C5EFA-2DCB-D053-F762-1EF5BB0DFDD8}"/>
              </a:ext>
            </a:extLst>
          </p:cNvPr>
          <p:cNvCxnSpPr>
            <a:cxnSpLocks/>
            <a:stCxn id="28" idx="2"/>
            <a:endCxn id="8" idx="0"/>
          </p:cNvCxnSpPr>
          <p:nvPr/>
        </p:nvCxnSpPr>
        <p:spPr>
          <a:xfrm>
            <a:off x="6095998" y="4345213"/>
            <a:ext cx="0" cy="1424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四角形: 角を丸くする 51">
            <a:extLst>
              <a:ext uri="{FF2B5EF4-FFF2-40B4-BE49-F238E27FC236}">
                <a16:creationId xmlns:a16="http://schemas.microsoft.com/office/drawing/2014/main" id="{B129C363-4CE5-0986-A78B-0D56B895F86D}"/>
              </a:ext>
            </a:extLst>
          </p:cNvPr>
          <p:cNvSpPr/>
          <p:nvPr/>
        </p:nvSpPr>
        <p:spPr>
          <a:xfrm>
            <a:off x="4085766" y="1256399"/>
            <a:ext cx="4020461" cy="7111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エネミー記録クラスのアドレスからそれぞれのエネミーにアクセス</a:t>
            </a:r>
          </a:p>
        </p:txBody>
      </p:sp>
      <p:cxnSp>
        <p:nvCxnSpPr>
          <p:cNvPr id="54" name="直線矢印コネクタ 53">
            <a:extLst>
              <a:ext uri="{FF2B5EF4-FFF2-40B4-BE49-F238E27FC236}">
                <a16:creationId xmlns:a16="http://schemas.microsoft.com/office/drawing/2014/main" id="{D0FDB84E-912A-291D-D8A6-1DB0BE4F6F4E}"/>
              </a:ext>
            </a:extLst>
          </p:cNvPr>
          <p:cNvCxnSpPr>
            <a:stCxn id="4" idx="2"/>
            <a:endCxn id="52" idx="0"/>
          </p:cNvCxnSpPr>
          <p:nvPr/>
        </p:nvCxnSpPr>
        <p:spPr>
          <a:xfrm flipH="1">
            <a:off x="6095997" y="820056"/>
            <a:ext cx="2" cy="436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直線矢印コネクタ 56">
            <a:extLst>
              <a:ext uri="{FF2B5EF4-FFF2-40B4-BE49-F238E27FC236}">
                <a16:creationId xmlns:a16="http://schemas.microsoft.com/office/drawing/2014/main" id="{C112CDB3-50ED-20D3-9DB7-C34D000A5418}"/>
              </a:ext>
            </a:extLst>
          </p:cNvPr>
          <p:cNvCxnSpPr>
            <a:stCxn id="52" idx="2"/>
            <a:endCxn id="2" idx="0"/>
          </p:cNvCxnSpPr>
          <p:nvPr/>
        </p:nvCxnSpPr>
        <p:spPr>
          <a:xfrm>
            <a:off x="6095997" y="1967591"/>
            <a:ext cx="1" cy="4581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四角形: 角を丸くする 63">
            <a:extLst>
              <a:ext uri="{FF2B5EF4-FFF2-40B4-BE49-F238E27FC236}">
                <a16:creationId xmlns:a16="http://schemas.microsoft.com/office/drawing/2014/main" id="{E0EE5B1F-CCD5-5DFE-C85B-0F2E70B593E9}"/>
              </a:ext>
            </a:extLst>
          </p:cNvPr>
          <p:cNvSpPr/>
          <p:nvPr/>
        </p:nvSpPr>
        <p:spPr>
          <a:xfrm>
            <a:off x="10432142" y="1365955"/>
            <a:ext cx="1618340" cy="4354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クラス：変数</a:t>
            </a:r>
          </a:p>
        </p:txBody>
      </p:sp>
      <p:sp>
        <p:nvSpPr>
          <p:cNvPr id="65" name="四角形: 角を丸くする 64">
            <a:extLst>
              <a:ext uri="{FF2B5EF4-FFF2-40B4-BE49-F238E27FC236}">
                <a16:creationId xmlns:a16="http://schemas.microsoft.com/office/drawing/2014/main" id="{2A3F697D-E862-B455-C3C7-800E5AB0A9EF}"/>
              </a:ext>
            </a:extLst>
          </p:cNvPr>
          <p:cNvSpPr/>
          <p:nvPr/>
        </p:nvSpPr>
        <p:spPr>
          <a:xfrm>
            <a:off x="10432142" y="2027194"/>
            <a:ext cx="1618340" cy="3985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処理</a:t>
            </a:r>
          </a:p>
        </p:txBody>
      </p:sp>
    </p:spTree>
    <p:extLst>
      <p:ext uri="{BB962C8B-B14F-4D97-AF65-F5344CB8AC3E}">
        <p14:creationId xmlns:p14="http://schemas.microsoft.com/office/powerpoint/2010/main" val="2005135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3CC0E-3B98-1D74-8548-5317B267F915}"/>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3AC5A12-8E95-7C68-1109-6416009FB810}"/>
              </a:ext>
            </a:extLst>
          </p:cNvPr>
          <p:cNvSpPr txBox="1">
            <a:spLocks/>
          </p:cNvSpPr>
          <p:nvPr/>
        </p:nvSpPr>
        <p:spPr>
          <a:xfrm>
            <a:off x="228600" y="179069"/>
            <a:ext cx="1645920" cy="50196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a:t>技術紹介</a:t>
            </a:r>
            <a:endParaRPr lang="ja-JP" altLang="en-US" sz="2800" dirty="0"/>
          </a:p>
        </p:txBody>
      </p:sp>
      <p:sp>
        <p:nvSpPr>
          <p:cNvPr id="5" name="タイトル 1">
            <a:extLst>
              <a:ext uri="{FF2B5EF4-FFF2-40B4-BE49-F238E27FC236}">
                <a16:creationId xmlns:a16="http://schemas.microsoft.com/office/drawing/2014/main" id="{28F62DA6-EE50-ACCF-9004-627176D57A5F}"/>
              </a:ext>
            </a:extLst>
          </p:cNvPr>
          <p:cNvSpPr txBox="1">
            <a:spLocks/>
          </p:cNvSpPr>
          <p:nvPr/>
        </p:nvSpPr>
        <p:spPr>
          <a:xfrm>
            <a:off x="228598" y="681037"/>
            <a:ext cx="5349241" cy="635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2.</a:t>
            </a:r>
            <a:r>
              <a:rPr lang="ja-JP" altLang="en-US" sz="2800" dirty="0"/>
              <a:t>川瀬式</a:t>
            </a:r>
            <a:r>
              <a:rPr lang="en-US" altLang="ja-JP" sz="2800" dirty="0"/>
              <a:t>Bloom</a:t>
            </a:r>
            <a:r>
              <a:rPr lang="ja-JP" altLang="en-US" sz="2800" dirty="0"/>
              <a:t>フィルター</a:t>
            </a:r>
          </a:p>
        </p:txBody>
      </p:sp>
      <p:pic>
        <p:nvPicPr>
          <p:cNvPr id="3" name="図 2" descr="屋内, ノートパソコン, テーブル, 座る が含まれている画像&#10;&#10;AI によって生成されたコンテンツは間違っている可能性があります。">
            <a:extLst>
              <a:ext uri="{FF2B5EF4-FFF2-40B4-BE49-F238E27FC236}">
                <a16:creationId xmlns:a16="http://schemas.microsoft.com/office/drawing/2014/main" id="{9513565B-A9D4-C083-BCAF-ADB18B72D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68" y="1343851"/>
            <a:ext cx="4395092" cy="2469445"/>
          </a:xfrm>
          <a:prstGeom prst="rect">
            <a:avLst/>
          </a:prstGeom>
        </p:spPr>
      </p:pic>
      <p:pic>
        <p:nvPicPr>
          <p:cNvPr id="8" name="図 7" descr="花, 画面, 時計, ノートパソコン が含まれている画像&#10;&#10;AI によって生成されたコンテンツは間違っている可能性があります。">
            <a:extLst>
              <a:ext uri="{FF2B5EF4-FFF2-40B4-BE49-F238E27FC236}">
                <a16:creationId xmlns:a16="http://schemas.microsoft.com/office/drawing/2014/main" id="{38E27F9D-4DAC-46E6-EDC3-69625A5DD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4705" y="4166573"/>
            <a:ext cx="4414272" cy="2469444"/>
          </a:xfrm>
          <a:prstGeom prst="rect">
            <a:avLst/>
          </a:prstGeom>
        </p:spPr>
      </p:pic>
      <p:pic>
        <p:nvPicPr>
          <p:cNvPr id="10" name="図 9" descr="モニター画面に映る文字&#10;&#10;AI によって生成されたコンテンツは間違っている可能性があります。">
            <a:extLst>
              <a:ext uri="{FF2B5EF4-FFF2-40B4-BE49-F238E27FC236}">
                <a16:creationId xmlns:a16="http://schemas.microsoft.com/office/drawing/2014/main" id="{A128AFA8-A964-134C-F6DD-9E53E5E84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0673" y="1324656"/>
            <a:ext cx="4400915" cy="2469444"/>
          </a:xfrm>
          <a:prstGeom prst="rect">
            <a:avLst/>
          </a:prstGeom>
        </p:spPr>
      </p:pic>
      <p:pic>
        <p:nvPicPr>
          <p:cNvPr id="12" name="図 11" descr="光の線&#10;&#10;AI によって生成されたコンテンツは間違っている可能性があります。">
            <a:extLst>
              <a:ext uri="{FF2B5EF4-FFF2-40B4-BE49-F238E27FC236}">
                <a16:creationId xmlns:a16="http://schemas.microsoft.com/office/drawing/2014/main" id="{5004EFFE-5E15-83DA-5D90-33AB2F1EB9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6359" y="4166574"/>
            <a:ext cx="4381871" cy="2469444"/>
          </a:xfrm>
          <a:prstGeom prst="rect">
            <a:avLst/>
          </a:prstGeom>
        </p:spPr>
      </p:pic>
      <p:sp>
        <p:nvSpPr>
          <p:cNvPr id="34" name="テキスト ボックス 33">
            <a:extLst>
              <a:ext uri="{FF2B5EF4-FFF2-40B4-BE49-F238E27FC236}">
                <a16:creationId xmlns:a16="http://schemas.microsoft.com/office/drawing/2014/main" id="{17029B19-6CD5-BCB9-DCD2-C3B970D604D5}"/>
              </a:ext>
            </a:extLst>
          </p:cNvPr>
          <p:cNvSpPr txBox="1"/>
          <p:nvPr/>
        </p:nvSpPr>
        <p:spPr>
          <a:xfrm>
            <a:off x="237868" y="1343851"/>
            <a:ext cx="609600" cy="646331"/>
          </a:xfrm>
          <a:prstGeom prst="rect">
            <a:avLst/>
          </a:prstGeom>
          <a:noFill/>
        </p:spPr>
        <p:txBody>
          <a:bodyPr wrap="square" rtlCol="0">
            <a:spAutoFit/>
          </a:bodyPr>
          <a:lstStyle/>
          <a:p>
            <a:r>
              <a:rPr kumimoji="1" lang="ja-JP" altLang="en-US" sz="3600" dirty="0"/>
              <a:t>①</a:t>
            </a:r>
          </a:p>
        </p:txBody>
      </p:sp>
      <p:sp>
        <p:nvSpPr>
          <p:cNvPr id="35" name="テキスト ボックス 34">
            <a:extLst>
              <a:ext uri="{FF2B5EF4-FFF2-40B4-BE49-F238E27FC236}">
                <a16:creationId xmlns:a16="http://schemas.microsoft.com/office/drawing/2014/main" id="{27AAFD3D-C583-B2B1-2D95-F7CF3C865019}"/>
              </a:ext>
            </a:extLst>
          </p:cNvPr>
          <p:cNvSpPr txBox="1"/>
          <p:nvPr/>
        </p:nvSpPr>
        <p:spPr>
          <a:xfrm>
            <a:off x="2278381" y="4166573"/>
            <a:ext cx="609600" cy="646331"/>
          </a:xfrm>
          <a:prstGeom prst="rect">
            <a:avLst/>
          </a:prstGeom>
          <a:noFill/>
        </p:spPr>
        <p:txBody>
          <a:bodyPr wrap="square" rtlCol="0">
            <a:spAutoFit/>
          </a:bodyPr>
          <a:lstStyle/>
          <a:p>
            <a:r>
              <a:rPr kumimoji="1" lang="ja-JP" altLang="en-US" sz="3600" dirty="0"/>
              <a:t>②</a:t>
            </a:r>
          </a:p>
        </p:txBody>
      </p:sp>
      <p:sp>
        <p:nvSpPr>
          <p:cNvPr id="36" name="テキスト ボックス 35">
            <a:extLst>
              <a:ext uri="{FF2B5EF4-FFF2-40B4-BE49-F238E27FC236}">
                <a16:creationId xmlns:a16="http://schemas.microsoft.com/office/drawing/2014/main" id="{ABA334E6-D916-001E-0A06-F845A5129CC5}"/>
              </a:ext>
            </a:extLst>
          </p:cNvPr>
          <p:cNvSpPr txBox="1"/>
          <p:nvPr/>
        </p:nvSpPr>
        <p:spPr>
          <a:xfrm>
            <a:off x="5030673" y="1343851"/>
            <a:ext cx="609600" cy="646331"/>
          </a:xfrm>
          <a:prstGeom prst="rect">
            <a:avLst/>
          </a:prstGeom>
          <a:noFill/>
        </p:spPr>
        <p:txBody>
          <a:bodyPr wrap="square" rtlCol="0">
            <a:spAutoFit/>
          </a:bodyPr>
          <a:lstStyle/>
          <a:p>
            <a:r>
              <a:rPr kumimoji="1" lang="ja-JP" altLang="en-US" sz="3600" dirty="0"/>
              <a:t>③</a:t>
            </a:r>
          </a:p>
        </p:txBody>
      </p:sp>
      <p:sp>
        <p:nvSpPr>
          <p:cNvPr id="37" name="テキスト ボックス 36">
            <a:extLst>
              <a:ext uri="{FF2B5EF4-FFF2-40B4-BE49-F238E27FC236}">
                <a16:creationId xmlns:a16="http://schemas.microsoft.com/office/drawing/2014/main" id="{3BA10438-A89C-627A-6D5D-AFA9749E0F4D}"/>
              </a:ext>
            </a:extLst>
          </p:cNvPr>
          <p:cNvSpPr txBox="1"/>
          <p:nvPr/>
        </p:nvSpPr>
        <p:spPr>
          <a:xfrm>
            <a:off x="7666359" y="4166573"/>
            <a:ext cx="609600" cy="646331"/>
          </a:xfrm>
          <a:prstGeom prst="rect">
            <a:avLst/>
          </a:prstGeom>
          <a:noFill/>
        </p:spPr>
        <p:txBody>
          <a:bodyPr wrap="square" rtlCol="0">
            <a:spAutoFit/>
          </a:bodyPr>
          <a:lstStyle/>
          <a:p>
            <a:r>
              <a:rPr kumimoji="1" lang="ja-JP" altLang="en-US" sz="3600" dirty="0"/>
              <a:t>④</a:t>
            </a:r>
          </a:p>
        </p:txBody>
      </p:sp>
    </p:spTree>
    <p:extLst>
      <p:ext uri="{BB962C8B-B14F-4D97-AF65-F5344CB8AC3E}">
        <p14:creationId xmlns:p14="http://schemas.microsoft.com/office/powerpoint/2010/main" val="258976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B49F70-BE45-988B-3CAD-84D7654F5662}"/>
              </a:ext>
            </a:extLst>
          </p:cNvPr>
          <p:cNvSpPr>
            <a:spLocks noGrp="1"/>
          </p:cNvSpPr>
          <p:nvPr>
            <p:ph type="title"/>
          </p:nvPr>
        </p:nvSpPr>
        <p:spPr/>
        <p:txBody>
          <a:bodyPr>
            <a:normAutofit/>
          </a:bodyPr>
          <a:lstStyle/>
          <a:p>
            <a:r>
              <a:rPr kumimoji="1" lang="ja-JP" altLang="en-US"/>
              <a:t>概要</a:t>
            </a:r>
          </a:p>
        </p:txBody>
      </p:sp>
      <p:graphicFrame>
        <p:nvGraphicFramePr>
          <p:cNvPr id="13" name="コンテンツ プレースホルダー 2">
            <a:extLst>
              <a:ext uri="{FF2B5EF4-FFF2-40B4-BE49-F238E27FC236}">
                <a16:creationId xmlns:a16="http://schemas.microsoft.com/office/drawing/2014/main" id="{9B268B06-36E3-34A4-F609-F51325FD7212}"/>
              </a:ext>
            </a:extLst>
          </p:cNvPr>
          <p:cNvGraphicFramePr>
            <a:graphicFrameLocks noGrp="1"/>
          </p:cNvGraphicFramePr>
          <p:nvPr>
            <p:ph idx="1"/>
            <p:extLst>
              <p:ext uri="{D42A27DB-BD31-4B8C-83A1-F6EECF244321}">
                <p14:modId xmlns:p14="http://schemas.microsoft.com/office/powerpoint/2010/main" val="40611616"/>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253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59E81-FC66-2C72-2EF9-2A997A838E32}"/>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1C21994A-80BF-351E-1521-5337081F9CA5}"/>
              </a:ext>
            </a:extLst>
          </p:cNvPr>
          <p:cNvSpPr txBox="1">
            <a:spLocks/>
          </p:cNvSpPr>
          <p:nvPr/>
        </p:nvSpPr>
        <p:spPr>
          <a:xfrm>
            <a:off x="228600" y="179069"/>
            <a:ext cx="1645920" cy="50196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a:t>技術紹介</a:t>
            </a:r>
            <a:endParaRPr lang="ja-JP" altLang="en-US" sz="2800" dirty="0"/>
          </a:p>
        </p:txBody>
      </p:sp>
      <p:sp>
        <p:nvSpPr>
          <p:cNvPr id="5" name="タイトル 1">
            <a:extLst>
              <a:ext uri="{FF2B5EF4-FFF2-40B4-BE49-F238E27FC236}">
                <a16:creationId xmlns:a16="http://schemas.microsoft.com/office/drawing/2014/main" id="{EF58DD20-6FD2-B2A9-0B18-D1FEA1A8468D}"/>
              </a:ext>
            </a:extLst>
          </p:cNvPr>
          <p:cNvSpPr txBox="1">
            <a:spLocks/>
          </p:cNvSpPr>
          <p:nvPr/>
        </p:nvSpPr>
        <p:spPr>
          <a:xfrm>
            <a:off x="228598" y="681037"/>
            <a:ext cx="5349241" cy="635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2.</a:t>
            </a:r>
            <a:r>
              <a:rPr lang="en-US" altLang="ja-JP" sz="1100" b="0" dirty="0">
                <a:solidFill>
                  <a:srgbClr val="CCCCCC"/>
                </a:solidFill>
                <a:effectLst/>
                <a:latin typeface="Consolas" panose="020B0609020204030204" pitchFamily="49" charset="0"/>
              </a:rPr>
              <a:t> </a:t>
            </a:r>
            <a:r>
              <a:rPr lang="en-US" altLang="ja-JP" sz="2800" b="0" dirty="0">
                <a:effectLst/>
                <a:latin typeface="Consolas" panose="020B0609020204030204" pitchFamily="49" charset="0"/>
              </a:rPr>
              <a:t>VSM</a:t>
            </a:r>
          </a:p>
          <a:p>
            <a:endParaRPr lang="ja-JP" altLang="en-US" sz="2800" dirty="0"/>
          </a:p>
        </p:txBody>
      </p:sp>
      <p:pic>
        <p:nvPicPr>
          <p:cNvPr id="3" name="図 2" descr="カレンダー&#10;&#10;AI によって生成されたコンテンツは間違っている可能性があります。">
            <a:extLst>
              <a:ext uri="{FF2B5EF4-FFF2-40B4-BE49-F238E27FC236}">
                <a16:creationId xmlns:a16="http://schemas.microsoft.com/office/drawing/2014/main" id="{D5D40B72-ECEA-961E-FDBE-1499DBAA5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03" y="1183005"/>
            <a:ext cx="5220429" cy="5201376"/>
          </a:xfrm>
          <a:prstGeom prst="rect">
            <a:avLst/>
          </a:prstGeom>
        </p:spPr>
      </p:pic>
      <p:pic>
        <p:nvPicPr>
          <p:cNvPr id="8" name="図 7" descr="屋外, ストリート, 座る, 光 が含まれている画像&#10;&#10;AI によって生成されたコンテンツは間違っている可能性があります。">
            <a:extLst>
              <a:ext uri="{FF2B5EF4-FFF2-40B4-BE49-F238E27FC236}">
                <a16:creationId xmlns:a16="http://schemas.microsoft.com/office/drawing/2014/main" id="{7257B7AB-86BB-08CE-1FCE-AD16C752693E}"/>
              </a:ext>
            </a:extLst>
          </p:cNvPr>
          <p:cNvPicPr>
            <a:picLocks noChangeAspect="1"/>
          </p:cNvPicPr>
          <p:nvPr/>
        </p:nvPicPr>
        <p:blipFill>
          <a:blip r:embed="rId4">
            <a:extLst>
              <a:ext uri="{28A0092B-C50C-407E-A947-70E740481C1C}">
                <a14:useLocalDpi xmlns:a14="http://schemas.microsoft.com/office/drawing/2010/main" val="0"/>
              </a:ext>
            </a:extLst>
          </a:blip>
          <a:srcRect l="48444"/>
          <a:stretch/>
        </p:blipFill>
        <p:spPr>
          <a:xfrm>
            <a:off x="6261612" y="1183005"/>
            <a:ext cx="5220429" cy="5308200"/>
          </a:xfrm>
          <a:prstGeom prst="rect">
            <a:avLst/>
          </a:prstGeom>
        </p:spPr>
      </p:pic>
    </p:spTree>
    <p:extLst>
      <p:ext uri="{BB962C8B-B14F-4D97-AF65-F5344CB8AC3E}">
        <p14:creationId xmlns:p14="http://schemas.microsoft.com/office/powerpoint/2010/main" val="323174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6E13BE-F9F0-3690-7A30-A213E6A08CE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AD99E41-45FA-8281-173B-3D7D71495AC9}"/>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kumimoji="1" lang="en-US" altLang="ja-JP" b="0" i="0" kern="1200">
                <a:solidFill>
                  <a:srgbClr val="EBEBEB"/>
                </a:solidFill>
                <a:latin typeface="+mj-lt"/>
                <a:ea typeface="+mj-ea"/>
                <a:cs typeface="+mj-cs"/>
              </a:rPr>
              <a:t>1.</a:t>
            </a:r>
            <a:r>
              <a:rPr kumimoji="1" lang="ja-JP" altLang="en-US" b="0" i="0" kern="1200">
                <a:solidFill>
                  <a:srgbClr val="EBEBEB"/>
                </a:solidFill>
                <a:latin typeface="+mj-lt"/>
                <a:ea typeface="+mj-ea"/>
                <a:cs typeface="+mj-cs"/>
              </a:rPr>
              <a:t>ゲーム説明</a:t>
            </a:r>
          </a:p>
        </p:txBody>
      </p:sp>
      <p:sp>
        <p:nvSpPr>
          <p:cNvPr id="1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7" name="Freeform: Shape 1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ja-JP" altLang="en-US"/>
          </a:p>
        </p:txBody>
      </p:sp>
      <p:pic>
        <p:nvPicPr>
          <p:cNvPr id="5" name="コンテンツ プレースホルダー 4" descr="建物, 座る, テーブル, 板 が含まれている画像&#10;&#10;AI によって生成されたコンテンツは間違っている可能性があります。">
            <a:extLst>
              <a:ext uri="{FF2B5EF4-FFF2-40B4-BE49-F238E27FC236}">
                <a16:creationId xmlns:a16="http://schemas.microsoft.com/office/drawing/2014/main" id="{8D81F8F0-B66E-FB9D-5799-F1E69225B2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992" y="1964341"/>
            <a:ext cx="5449889" cy="2929315"/>
          </a:xfrm>
          <a:prstGeom prst="rect">
            <a:avLst/>
          </a:prstGeom>
          <a:effectLst/>
        </p:spPr>
      </p:pic>
      <p:sp>
        <p:nvSpPr>
          <p:cNvPr id="19" name="Rectangle 1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8" name="テキスト ボックス 7">
            <a:extLst>
              <a:ext uri="{FF2B5EF4-FFF2-40B4-BE49-F238E27FC236}">
                <a16:creationId xmlns:a16="http://schemas.microsoft.com/office/drawing/2014/main" id="{313C5537-9029-A447-CA4C-D4594218ADF3}"/>
              </a:ext>
            </a:extLst>
          </p:cNvPr>
          <p:cNvSpPr txBox="1"/>
          <p:nvPr/>
        </p:nvSpPr>
        <p:spPr>
          <a:xfrm>
            <a:off x="648931" y="2438400"/>
            <a:ext cx="4166509" cy="3785419"/>
          </a:xfrm>
          <a:prstGeom prst="rect">
            <a:avLst/>
          </a:prstGeom>
        </p:spPr>
        <p:txBody>
          <a:bodyPr vert="horz" lIns="91440" tIns="45720" rIns="91440" bIns="45720" rtlCol="0">
            <a:normAutofit/>
          </a:bodyPr>
          <a:lstStyle/>
          <a:p>
            <a:pPr indent="-228600">
              <a:spcBef>
                <a:spcPts val="1000"/>
              </a:spcBef>
              <a:buClr>
                <a:schemeClr val="bg2">
                  <a:lumMod val="40000"/>
                  <a:lumOff val="60000"/>
                </a:schemeClr>
              </a:buClr>
              <a:buSzPct val="80000"/>
              <a:buFont typeface="Wingdings 3" charset="2"/>
              <a:buChar char=""/>
            </a:pPr>
            <a:r>
              <a:rPr lang="ja-JP" altLang="en-US">
                <a:solidFill>
                  <a:srgbClr val="EBEBEB"/>
                </a:solidFill>
                <a:latin typeface="+mj-lt"/>
                <a:ea typeface="+mj-ea"/>
                <a:cs typeface="+mj-cs"/>
              </a:rPr>
              <a:t>ジャンル：ホラーゲーム</a:t>
            </a:r>
            <a:endParaRPr lang="en-US" altLang="ja-JP">
              <a:solidFill>
                <a:srgbClr val="EBEBEB"/>
              </a:solidFill>
              <a:latin typeface="+mj-lt"/>
              <a:ea typeface="+mj-ea"/>
              <a:cs typeface="+mj-cs"/>
            </a:endParaRPr>
          </a:p>
          <a:p>
            <a:pPr indent="-228600">
              <a:spcBef>
                <a:spcPts val="1000"/>
              </a:spcBef>
              <a:buClr>
                <a:schemeClr val="bg2">
                  <a:lumMod val="40000"/>
                  <a:lumOff val="60000"/>
                </a:schemeClr>
              </a:buClr>
              <a:buSzPct val="80000"/>
              <a:buFont typeface="Wingdings 3" charset="2"/>
              <a:buChar char=""/>
            </a:pPr>
            <a:r>
              <a:rPr kumimoji="1" lang="ja-JP" altLang="en-US">
                <a:solidFill>
                  <a:srgbClr val="EBEBEB"/>
                </a:solidFill>
                <a:latin typeface="+mj-lt"/>
                <a:ea typeface="+mj-ea"/>
                <a:cs typeface="+mj-cs"/>
              </a:rPr>
              <a:t>プレイ人数：一人</a:t>
            </a:r>
            <a:endParaRPr kumimoji="1" lang="en-US" altLang="ja-JP">
              <a:solidFill>
                <a:srgbClr val="EBEBEB"/>
              </a:solidFill>
              <a:latin typeface="+mj-lt"/>
              <a:ea typeface="+mj-ea"/>
              <a:cs typeface="+mj-cs"/>
            </a:endParaRPr>
          </a:p>
          <a:p>
            <a:pPr indent="-228600">
              <a:spcBef>
                <a:spcPts val="1000"/>
              </a:spcBef>
              <a:buClr>
                <a:schemeClr val="bg2">
                  <a:lumMod val="40000"/>
                  <a:lumOff val="60000"/>
                </a:schemeClr>
              </a:buClr>
              <a:buSzPct val="80000"/>
              <a:buFont typeface="Wingdings 3" charset="2"/>
              <a:buChar char=""/>
            </a:pPr>
            <a:r>
              <a:rPr lang="ja-JP" altLang="en-US">
                <a:solidFill>
                  <a:srgbClr val="EBEBEB"/>
                </a:solidFill>
                <a:latin typeface="+mj-lt"/>
                <a:ea typeface="+mj-ea"/>
                <a:cs typeface="+mj-cs"/>
              </a:rPr>
              <a:t>プレイ時間：</a:t>
            </a:r>
            <a:r>
              <a:rPr lang="en-US" altLang="ja-JP">
                <a:solidFill>
                  <a:srgbClr val="EBEBEB"/>
                </a:solidFill>
                <a:latin typeface="+mj-lt"/>
                <a:ea typeface="+mj-ea"/>
                <a:cs typeface="+mj-cs"/>
              </a:rPr>
              <a:t>1</a:t>
            </a:r>
            <a:r>
              <a:rPr lang="ja-JP" altLang="en-US">
                <a:solidFill>
                  <a:srgbClr val="EBEBEB"/>
                </a:solidFill>
                <a:latin typeface="+mj-lt"/>
                <a:ea typeface="+mj-ea"/>
                <a:cs typeface="+mj-cs"/>
              </a:rPr>
              <a:t>週</a:t>
            </a:r>
            <a:r>
              <a:rPr lang="en-US" altLang="ja-JP">
                <a:solidFill>
                  <a:srgbClr val="EBEBEB"/>
                </a:solidFill>
                <a:latin typeface="+mj-lt"/>
                <a:ea typeface="+mj-ea"/>
                <a:cs typeface="+mj-cs"/>
              </a:rPr>
              <a:t>3</a:t>
            </a:r>
            <a:r>
              <a:rPr lang="ja-JP" altLang="en-US">
                <a:solidFill>
                  <a:srgbClr val="EBEBEB"/>
                </a:solidFill>
                <a:latin typeface="+mj-lt"/>
                <a:ea typeface="+mj-ea"/>
                <a:cs typeface="+mj-cs"/>
              </a:rPr>
              <a:t>分ほど</a:t>
            </a:r>
            <a:endParaRPr lang="en-US" altLang="ja-JP">
              <a:solidFill>
                <a:srgbClr val="EBEBEB"/>
              </a:solidFill>
              <a:latin typeface="+mj-lt"/>
              <a:ea typeface="+mj-ea"/>
              <a:cs typeface="+mj-cs"/>
            </a:endParaRPr>
          </a:p>
          <a:p>
            <a:pPr indent="-228600">
              <a:spcBef>
                <a:spcPts val="1000"/>
              </a:spcBef>
              <a:buClr>
                <a:schemeClr val="bg2">
                  <a:lumMod val="40000"/>
                  <a:lumOff val="60000"/>
                </a:schemeClr>
              </a:buClr>
              <a:buSzPct val="80000"/>
              <a:buFont typeface="Wingdings 3" charset="2"/>
              <a:buChar char=""/>
            </a:pPr>
            <a:r>
              <a:rPr lang="ja-JP" altLang="en-US">
                <a:solidFill>
                  <a:srgbClr val="EBEBEB"/>
                </a:solidFill>
                <a:latin typeface="+mj-lt"/>
                <a:ea typeface="+mj-ea"/>
                <a:cs typeface="+mj-cs"/>
              </a:rPr>
              <a:t>廃墟に侵入した主人公が廃墟内にある鉱石をクリーチャーを避けながら入手し、帰還するゲーム。</a:t>
            </a:r>
            <a:endParaRPr lang="en-US" altLang="ja-JP">
              <a:solidFill>
                <a:srgbClr val="EBEBEB"/>
              </a:solidFill>
              <a:latin typeface="+mj-lt"/>
              <a:ea typeface="+mj-ea"/>
              <a:cs typeface="+mj-cs"/>
            </a:endParaRPr>
          </a:p>
        </p:txBody>
      </p:sp>
    </p:spTree>
    <p:extLst>
      <p:ext uri="{BB962C8B-B14F-4D97-AF65-F5344CB8AC3E}">
        <p14:creationId xmlns:p14="http://schemas.microsoft.com/office/powerpoint/2010/main" val="7996735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pic>
        <p:nvPicPr>
          <p:cNvPr id="28"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useBgFill="1">
        <p:nvSpPr>
          <p:cNvPr id="31" name="Rectangle 18">
            <a:extLst>
              <a:ext uri="{FF2B5EF4-FFF2-40B4-BE49-F238E27FC236}">
                <a16:creationId xmlns:a16="http://schemas.microsoft.com/office/drawing/2014/main" id="{859FEF9A-9073-4D0C-AE3F-4B05B7C78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5">
            <a:extLst>
              <a:ext uri="{FF2B5EF4-FFF2-40B4-BE49-F238E27FC236}">
                <a16:creationId xmlns:a16="http://schemas.microsoft.com/office/drawing/2014/main" id="{9A868E46-760C-4803-96E3-94D7FF55D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ja-JP" altLang="en-US"/>
          </a:p>
        </p:txBody>
      </p:sp>
      <p:cxnSp>
        <p:nvCxnSpPr>
          <p:cNvPr id="33" name="Straight Connector 22">
            <a:extLst>
              <a:ext uri="{FF2B5EF4-FFF2-40B4-BE49-F238E27FC236}">
                <a16:creationId xmlns:a16="http://schemas.microsoft.com/office/drawing/2014/main" id="{C632DB3C-29C8-435B-832E-2A0003319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61021" y="1828800"/>
            <a:ext cx="0" cy="3200400"/>
          </a:xfrm>
          <a:prstGeom prst="line">
            <a:avLst/>
          </a:prstGeom>
          <a:ln w="19050" cap="sq">
            <a:solidFill>
              <a:schemeClr val="bg2">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2BA051B4-0EFB-76C4-A593-6CA52052C735}"/>
              </a:ext>
            </a:extLst>
          </p:cNvPr>
          <p:cNvSpPr>
            <a:spLocks noGrp="1"/>
          </p:cNvSpPr>
          <p:nvPr>
            <p:ph type="title"/>
          </p:nvPr>
        </p:nvSpPr>
        <p:spPr>
          <a:xfrm>
            <a:off x="4652707" y="1333500"/>
            <a:ext cx="6240580" cy="4191000"/>
          </a:xfrm>
        </p:spPr>
        <p:txBody>
          <a:bodyPr vert="horz" lIns="91440" tIns="45720" rIns="91440" bIns="45720" rtlCol="0" anchor="ctr">
            <a:normAutofit/>
          </a:bodyPr>
          <a:lstStyle/>
          <a:p>
            <a:r>
              <a:rPr kumimoji="1" lang="ja-JP" altLang="en-US" sz="7200" b="0" i="0" kern="1200" dirty="0">
                <a:solidFill>
                  <a:schemeClr val="tx2"/>
                </a:solidFill>
                <a:latin typeface="+mj-lt"/>
                <a:ea typeface="+mj-ea"/>
                <a:cs typeface="+mj-cs"/>
              </a:rPr>
              <a:t>機能説明</a:t>
            </a:r>
          </a:p>
        </p:txBody>
      </p:sp>
    </p:spTree>
    <p:extLst>
      <p:ext uri="{BB962C8B-B14F-4D97-AF65-F5344CB8AC3E}">
        <p14:creationId xmlns:p14="http://schemas.microsoft.com/office/powerpoint/2010/main" val="4250835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F5451-A9DC-6BAD-852D-357758381663}"/>
              </a:ext>
            </a:extLst>
          </p:cNvPr>
          <p:cNvSpPr>
            <a:spLocks noGrp="1"/>
          </p:cNvSpPr>
          <p:nvPr>
            <p:ph type="title"/>
          </p:nvPr>
        </p:nvSpPr>
        <p:spPr>
          <a:xfrm>
            <a:off x="228600" y="179069"/>
            <a:ext cx="1645920" cy="501968"/>
          </a:xfrm>
        </p:spPr>
        <p:txBody>
          <a:bodyPr>
            <a:normAutofit fontScale="90000"/>
          </a:bodyPr>
          <a:lstStyle/>
          <a:p>
            <a:r>
              <a:rPr kumimoji="1" lang="ja-JP" altLang="en-US" sz="2800" dirty="0"/>
              <a:t>機能説明</a:t>
            </a:r>
          </a:p>
        </p:txBody>
      </p:sp>
      <p:sp>
        <p:nvSpPr>
          <p:cNvPr id="4" name="タイトル 1">
            <a:extLst>
              <a:ext uri="{FF2B5EF4-FFF2-40B4-BE49-F238E27FC236}">
                <a16:creationId xmlns:a16="http://schemas.microsoft.com/office/drawing/2014/main" id="{184C2CE6-4ED8-9CE8-E96C-E5A44CA9412F}"/>
              </a:ext>
            </a:extLst>
          </p:cNvPr>
          <p:cNvSpPr txBox="1">
            <a:spLocks/>
          </p:cNvSpPr>
          <p:nvPr/>
        </p:nvSpPr>
        <p:spPr>
          <a:xfrm>
            <a:off x="228600" y="751363"/>
            <a:ext cx="3505200" cy="50196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1.</a:t>
            </a:r>
            <a:r>
              <a:rPr lang="ja-JP" altLang="en-US" sz="2800" dirty="0"/>
              <a:t>プレイヤーについて</a:t>
            </a:r>
          </a:p>
        </p:txBody>
      </p:sp>
      <p:pic>
        <p:nvPicPr>
          <p:cNvPr id="6" name="図 5" descr="屋外, 記号, ストリート, 光 が含まれている画像&#10;&#10;AI によって生成されたコンテンツは間違っている可能性があります。">
            <a:extLst>
              <a:ext uri="{FF2B5EF4-FFF2-40B4-BE49-F238E27FC236}">
                <a16:creationId xmlns:a16="http://schemas.microsoft.com/office/drawing/2014/main" id="{D0F661BE-9524-72C0-D7F5-5AE4C959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840" y="3154680"/>
            <a:ext cx="6096000" cy="3429000"/>
          </a:xfrm>
          <a:prstGeom prst="rect">
            <a:avLst/>
          </a:prstGeom>
        </p:spPr>
      </p:pic>
      <p:sp>
        <p:nvSpPr>
          <p:cNvPr id="10" name="テキスト ボックス 9">
            <a:extLst>
              <a:ext uri="{FF2B5EF4-FFF2-40B4-BE49-F238E27FC236}">
                <a16:creationId xmlns:a16="http://schemas.microsoft.com/office/drawing/2014/main" id="{750FADAF-36B9-43A4-4CCA-6B4D54518048}"/>
              </a:ext>
            </a:extLst>
          </p:cNvPr>
          <p:cNvSpPr txBox="1"/>
          <p:nvPr/>
        </p:nvSpPr>
        <p:spPr>
          <a:xfrm>
            <a:off x="228600" y="1661160"/>
            <a:ext cx="5532120" cy="3816429"/>
          </a:xfrm>
          <a:prstGeom prst="rect">
            <a:avLst/>
          </a:prstGeom>
          <a:noFill/>
        </p:spPr>
        <p:txBody>
          <a:bodyPr wrap="square" rtlCol="0">
            <a:spAutoFit/>
          </a:bodyPr>
          <a:lstStyle/>
          <a:p>
            <a:r>
              <a:rPr kumimoji="1" lang="ja-JP" altLang="en-US" sz="3200" dirty="0"/>
              <a:t>設計上の工夫点：緊張感を持たせるために</a:t>
            </a:r>
            <a:r>
              <a:rPr kumimoji="1" lang="en-US" altLang="ja-JP" sz="3200" dirty="0"/>
              <a:t>FPS</a:t>
            </a:r>
            <a:r>
              <a:rPr kumimoji="1" lang="ja-JP" altLang="en-US" sz="3200" dirty="0"/>
              <a:t>視点を作成</a:t>
            </a:r>
            <a:endParaRPr kumimoji="1" lang="en-US" altLang="ja-JP" sz="3200" dirty="0"/>
          </a:p>
          <a:p>
            <a:endParaRPr kumimoji="1" lang="en-US" altLang="ja-JP" sz="3200" dirty="0"/>
          </a:p>
          <a:p>
            <a:r>
              <a:rPr kumimoji="1" lang="ja-JP" altLang="en-US" sz="3200" dirty="0"/>
              <a:t>・後述する方法で足音を立体的に聞こえるようにし、より緊張感を持たせられるように</a:t>
            </a:r>
            <a:r>
              <a:rPr lang="ja-JP" altLang="en-US" sz="3200" dirty="0"/>
              <a:t>する</a:t>
            </a:r>
            <a:endParaRPr kumimoji="1" lang="ja-JP" altLang="en-US" sz="3200" dirty="0"/>
          </a:p>
          <a:p>
            <a:endParaRPr kumimoji="1" lang="ja-JP" altLang="en-US" dirty="0"/>
          </a:p>
        </p:txBody>
      </p:sp>
    </p:spTree>
    <p:extLst>
      <p:ext uri="{BB962C8B-B14F-4D97-AF65-F5344CB8AC3E}">
        <p14:creationId xmlns:p14="http://schemas.microsoft.com/office/powerpoint/2010/main" val="1627623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F8731-2A27-B217-E597-05E36B8AA85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1DF0200-A2E7-AE0D-817E-6B7DC7F6FB79}"/>
              </a:ext>
            </a:extLst>
          </p:cNvPr>
          <p:cNvSpPr>
            <a:spLocks noGrp="1"/>
          </p:cNvSpPr>
          <p:nvPr>
            <p:ph type="title"/>
          </p:nvPr>
        </p:nvSpPr>
        <p:spPr>
          <a:xfrm>
            <a:off x="228600" y="179069"/>
            <a:ext cx="1645920" cy="501968"/>
          </a:xfrm>
        </p:spPr>
        <p:txBody>
          <a:bodyPr>
            <a:normAutofit fontScale="90000"/>
          </a:bodyPr>
          <a:lstStyle/>
          <a:p>
            <a:r>
              <a:rPr kumimoji="1" lang="ja-JP" altLang="en-US" sz="2800" dirty="0"/>
              <a:t>機能説明</a:t>
            </a:r>
          </a:p>
        </p:txBody>
      </p:sp>
      <p:sp>
        <p:nvSpPr>
          <p:cNvPr id="11" name="コンテンツ プレースホルダー 10">
            <a:extLst>
              <a:ext uri="{FF2B5EF4-FFF2-40B4-BE49-F238E27FC236}">
                <a16:creationId xmlns:a16="http://schemas.microsoft.com/office/drawing/2014/main" id="{94B48898-8913-37FE-A0C5-DE71E986F7F9}"/>
              </a:ext>
            </a:extLst>
          </p:cNvPr>
          <p:cNvSpPr>
            <a:spLocks noGrp="1"/>
          </p:cNvSpPr>
          <p:nvPr>
            <p:ph idx="1"/>
          </p:nvPr>
        </p:nvSpPr>
        <p:spPr>
          <a:xfrm>
            <a:off x="228600" y="1755299"/>
            <a:ext cx="11818257" cy="4351338"/>
          </a:xfrm>
        </p:spPr>
        <p:txBody>
          <a:bodyPr>
            <a:normAutofit/>
          </a:bodyPr>
          <a:lstStyle/>
          <a:p>
            <a:pPr marL="0" indent="0">
              <a:buNone/>
            </a:pPr>
            <a:r>
              <a:rPr lang="ja-JP" altLang="en-US" sz="2800" b="1" dirty="0"/>
              <a:t>設計上の工夫点</a:t>
            </a:r>
            <a:r>
              <a:rPr lang="ja-JP" altLang="en-US" sz="2800" dirty="0"/>
              <a:t>：ユーザーから見た際のわかりやすさを重視する。</a:t>
            </a:r>
            <a:br>
              <a:rPr lang="en-US" altLang="ja-JP" sz="2800" dirty="0"/>
            </a:br>
            <a:br>
              <a:rPr lang="en-US" altLang="ja-JP" sz="2800" dirty="0"/>
            </a:br>
            <a:endParaRPr lang="ja-JP" altLang="en-US" sz="2800" dirty="0"/>
          </a:p>
        </p:txBody>
      </p:sp>
      <p:sp>
        <p:nvSpPr>
          <p:cNvPr id="4" name="タイトル 1">
            <a:extLst>
              <a:ext uri="{FF2B5EF4-FFF2-40B4-BE49-F238E27FC236}">
                <a16:creationId xmlns:a16="http://schemas.microsoft.com/office/drawing/2014/main" id="{692FAABF-9118-BC44-619F-596B546FBF53}"/>
              </a:ext>
            </a:extLst>
          </p:cNvPr>
          <p:cNvSpPr txBox="1">
            <a:spLocks/>
          </p:cNvSpPr>
          <p:nvPr/>
        </p:nvSpPr>
        <p:spPr>
          <a:xfrm>
            <a:off x="228600" y="751363"/>
            <a:ext cx="3733800" cy="501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2.</a:t>
            </a:r>
            <a:r>
              <a:rPr lang="ja-JP" altLang="en-US" sz="2800" dirty="0"/>
              <a:t>スタミナ</a:t>
            </a:r>
            <a:r>
              <a:rPr lang="en-US" altLang="ja-JP" sz="2800" dirty="0"/>
              <a:t>UI</a:t>
            </a:r>
            <a:r>
              <a:rPr lang="ja-JP" altLang="en-US" sz="2800" dirty="0"/>
              <a:t>について</a:t>
            </a:r>
          </a:p>
        </p:txBody>
      </p:sp>
      <p:pic>
        <p:nvPicPr>
          <p:cNvPr id="6" name="図 5" descr="ワイヤー, 吊るす, テーブル, 立つ が含まれている画像&#10;&#10;AI によって生成されたコンテンツは間違っている可能性があります。">
            <a:extLst>
              <a:ext uri="{FF2B5EF4-FFF2-40B4-BE49-F238E27FC236}">
                <a16:creationId xmlns:a16="http://schemas.microsoft.com/office/drawing/2014/main" id="{DCD00507-4F4A-A919-68CA-3A3B23432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49" y="2662895"/>
            <a:ext cx="11457701" cy="3718062"/>
          </a:xfrm>
          <a:prstGeom prst="rect">
            <a:avLst/>
          </a:prstGeom>
        </p:spPr>
      </p:pic>
    </p:spTree>
    <p:extLst>
      <p:ext uri="{BB962C8B-B14F-4D97-AF65-F5344CB8AC3E}">
        <p14:creationId xmlns:p14="http://schemas.microsoft.com/office/powerpoint/2010/main" val="3405988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FEA0A-F8A1-66CE-3F40-3A3AC7C65B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2896B9-76DA-D8A6-BD8B-B89521B74873}"/>
              </a:ext>
            </a:extLst>
          </p:cNvPr>
          <p:cNvSpPr>
            <a:spLocks noGrp="1"/>
          </p:cNvSpPr>
          <p:nvPr>
            <p:ph type="title"/>
          </p:nvPr>
        </p:nvSpPr>
        <p:spPr>
          <a:xfrm>
            <a:off x="228600" y="179069"/>
            <a:ext cx="1645920" cy="501968"/>
          </a:xfrm>
        </p:spPr>
        <p:txBody>
          <a:bodyPr>
            <a:normAutofit fontScale="90000"/>
          </a:bodyPr>
          <a:lstStyle/>
          <a:p>
            <a:r>
              <a:rPr kumimoji="1" lang="ja-JP" altLang="en-US" sz="2800" dirty="0"/>
              <a:t>機能説明</a:t>
            </a:r>
          </a:p>
        </p:txBody>
      </p:sp>
      <p:sp>
        <p:nvSpPr>
          <p:cNvPr id="11" name="コンテンツ プレースホルダー 10">
            <a:extLst>
              <a:ext uri="{FF2B5EF4-FFF2-40B4-BE49-F238E27FC236}">
                <a16:creationId xmlns:a16="http://schemas.microsoft.com/office/drawing/2014/main" id="{B282B4BC-3A6E-B6CB-1A73-E4C870537885}"/>
              </a:ext>
            </a:extLst>
          </p:cNvPr>
          <p:cNvSpPr>
            <a:spLocks noGrp="1"/>
          </p:cNvSpPr>
          <p:nvPr>
            <p:ph idx="1"/>
          </p:nvPr>
        </p:nvSpPr>
        <p:spPr>
          <a:xfrm>
            <a:off x="228600" y="1755299"/>
            <a:ext cx="9147629" cy="4351338"/>
          </a:xfrm>
        </p:spPr>
        <p:txBody>
          <a:bodyPr>
            <a:normAutofit fontScale="92500" lnSpcReduction="10000"/>
          </a:bodyPr>
          <a:lstStyle/>
          <a:p>
            <a:pPr marL="0" indent="0">
              <a:buNone/>
            </a:pPr>
            <a:r>
              <a:rPr lang="ja-JP" altLang="en-US" sz="3200" b="1" dirty="0"/>
              <a:t>設計上の工夫点</a:t>
            </a:r>
            <a:r>
              <a:rPr lang="ja-JP" altLang="en-US" sz="3200" dirty="0"/>
              <a:t>：ユーザーから見た際のわかりやすさを重視する。</a:t>
            </a:r>
            <a:endParaRPr lang="en-US" altLang="ja-JP" sz="3200" dirty="0"/>
          </a:p>
          <a:p>
            <a:pPr marL="0" indent="0">
              <a:buNone/>
            </a:pPr>
            <a:endParaRPr lang="en-US" altLang="ja-JP" sz="3200" dirty="0"/>
          </a:p>
          <a:p>
            <a:pPr marL="0" indent="0">
              <a:buNone/>
            </a:pPr>
            <a:r>
              <a:rPr lang="ja-JP" altLang="en-US" sz="3200" b="1" dirty="0"/>
              <a:t>酸素がある時、ない時</a:t>
            </a:r>
            <a:r>
              <a:rPr lang="ja-JP" altLang="en-US" sz="3200" dirty="0"/>
              <a:t>：酸素が十分にある時は青色で描画し、酸素が半分を下回った場合は黄色で描画、酸素がほとんどない場合は赤色で描画、現在の危険度をユーザーから見てわかりやすく。</a:t>
            </a:r>
            <a:br>
              <a:rPr lang="en-US" altLang="ja-JP" sz="3200" dirty="0"/>
            </a:br>
            <a:br>
              <a:rPr lang="en-US" altLang="ja-JP" sz="3200" dirty="0"/>
            </a:br>
            <a:br>
              <a:rPr lang="en-US" altLang="ja-JP" dirty="0"/>
            </a:br>
            <a:endParaRPr lang="ja-JP" altLang="en-US" dirty="0"/>
          </a:p>
        </p:txBody>
      </p:sp>
      <p:sp>
        <p:nvSpPr>
          <p:cNvPr id="4" name="タイトル 1">
            <a:extLst>
              <a:ext uri="{FF2B5EF4-FFF2-40B4-BE49-F238E27FC236}">
                <a16:creationId xmlns:a16="http://schemas.microsoft.com/office/drawing/2014/main" id="{8CB84F52-6A5B-C30E-2252-10434C21B7CF}"/>
              </a:ext>
            </a:extLst>
          </p:cNvPr>
          <p:cNvSpPr txBox="1">
            <a:spLocks/>
          </p:cNvSpPr>
          <p:nvPr/>
        </p:nvSpPr>
        <p:spPr>
          <a:xfrm>
            <a:off x="228600" y="751363"/>
            <a:ext cx="3733800" cy="501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3.</a:t>
            </a:r>
            <a:r>
              <a:rPr lang="ja-JP" altLang="en-US" sz="2800" dirty="0"/>
              <a:t>酸素</a:t>
            </a:r>
            <a:r>
              <a:rPr lang="en-US" altLang="ja-JP" sz="2800" dirty="0"/>
              <a:t>UI</a:t>
            </a:r>
            <a:r>
              <a:rPr lang="ja-JP" altLang="en-US" sz="2800" dirty="0"/>
              <a:t>について</a:t>
            </a:r>
          </a:p>
        </p:txBody>
      </p:sp>
      <p:pic>
        <p:nvPicPr>
          <p:cNvPr id="5" name="図 4" descr="水, ブルー, テーブル, 大きい が含まれている画像&#10;&#10;AI によって生成されたコンテンツは間違っている可能性があります。">
            <a:extLst>
              <a:ext uri="{FF2B5EF4-FFF2-40B4-BE49-F238E27FC236}">
                <a16:creationId xmlns:a16="http://schemas.microsoft.com/office/drawing/2014/main" id="{A5DA21DC-603A-B0AD-D94D-8AF43F4C4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033" y="2101136"/>
            <a:ext cx="2321687" cy="4351338"/>
          </a:xfrm>
          <a:prstGeom prst="rect">
            <a:avLst/>
          </a:prstGeom>
        </p:spPr>
      </p:pic>
    </p:spTree>
    <p:extLst>
      <p:ext uri="{BB962C8B-B14F-4D97-AF65-F5344CB8AC3E}">
        <p14:creationId xmlns:p14="http://schemas.microsoft.com/office/powerpoint/2010/main" val="1808450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8C6-1147-DDB3-2654-017771623E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897F79-785F-B95D-9970-AAE2022723F0}"/>
              </a:ext>
            </a:extLst>
          </p:cNvPr>
          <p:cNvSpPr>
            <a:spLocks noGrp="1"/>
          </p:cNvSpPr>
          <p:nvPr>
            <p:ph type="title"/>
          </p:nvPr>
        </p:nvSpPr>
        <p:spPr>
          <a:xfrm>
            <a:off x="228600" y="179069"/>
            <a:ext cx="1645920" cy="501968"/>
          </a:xfrm>
        </p:spPr>
        <p:txBody>
          <a:bodyPr>
            <a:normAutofit fontScale="90000"/>
          </a:bodyPr>
          <a:lstStyle/>
          <a:p>
            <a:r>
              <a:rPr kumimoji="1" lang="ja-JP" altLang="en-US" sz="2800" dirty="0"/>
              <a:t>機能説明</a:t>
            </a:r>
          </a:p>
        </p:txBody>
      </p:sp>
      <p:sp>
        <p:nvSpPr>
          <p:cNvPr id="11" name="コンテンツ プレースホルダー 10">
            <a:extLst>
              <a:ext uri="{FF2B5EF4-FFF2-40B4-BE49-F238E27FC236}">
                <a16:creationId xmlns:a16="http://schemas.microsoft.com/office/drawing/2014/main" id="{B045DD7B-0E0A-5BC3-306D-051F9EBDD441}"/>
              </a:ext>
            </a:extLst>
          </p:cNvPr>
          <p:cNvSpPr>
            <a:spLocks noGrp="1"/>
          </p:cNvSpPr>
          <p:nvPr>
            <p:ph idx="1"/>
          </p:nvPr>
        </p:nvSpPr>
        <p:spPr>
          <a:xfrm>
            <a:off x="228600" y="1755299"/>
            <a:ext cx="11689080" cy="4351338"/>
          </a:xfrm>
        </p:spPr>
        <p:txBody>
          <a:bodyPr>
            <a:normAutofit/>
          </a:bodyPr>
          <a:lstStyle/>
          <a:p>
            <a:pPr marL="0" indent="0">
              <a:buNone/>
            </a:pPr>
            <a:r>
              <a:rPr lang="ja-JP" altLang="en-US" sz="3200" b="1" dirty="0"/>
              <a:t>設計上の工夫点</a:t>
            </a:r>
            <a:r>
              <a:rPr lang="ja-JP" altLang="en-US" sz="3200" dirty="0"/>
              <a:t>：デジタル風に設計し、世界観と合わせる。</a:t>
            </a:r>
            <a:endParaRPr lang="en-US" altLang="ja-JP" sz="3200" dirty="0"/>
          </a:p>
          <a:p>
            <a:pPr marL="0" indent="0">
              <a:buNone/>
            </a:pPr>
            <a:br>
              <a:rPr lang="en-US" altLang="ja-JP" sz="3200" dirty="0"/>
            </a:br>
            <a:r>
              <a:rPr lang="ja-JP" altLang="en-US" sz="3200" b="1" dirty="0"/>
              <a:t>スコアを取得した時</a:t>
            </a:r>
            <a:r>
              <a:rPr lang="ja-JP" altLang="en-US" sz="3200" dirty="0"/>
              <a:t>：先にスコアの最大値を計算し、表示するスコアを最大値に向かって少しづつ増やすことによってデジタル風にした。</a:t>
            </a:r>
            <a:br>
              <a:rPr lang="en-US" altLang="ja-JP" sz="3200" dirty="0"/>
            </a:br>
            <a:br>
              <a:rPr lang="en-US" altLang="ja-JP" sz="3200" dirty="0"/>
            </a:br>
            <a:endParaRPr lang="ja-JP" altLang="en-US" sz="3200" dirty="0"/>
          </a:p>
        </p:txBody>
      </p:sp>
      <p:sp>
        <p:nvSpPr>
          <p:cNvPr id="4" name="タイトル 1">
            <a:extLst>
              <a:ext uri="{FF2B5EF4-FFF2-40B4-BE49-F238E27FC236}">
                <a16:creationId xmlns:a16="http://schemas.microsoft.com/office/drawing/2014/main" id="{7EB2F6F1-B91E-B2C9-E8AD-4C216F2BDB35}"/>
              </a:ext>
            </a:extLst>
          </p:cNvPr>
          <p:cNvSpPr txBox="1">
            <a:spLocks/>
          </p:cNvSpPr>
          <p:nvPr/>
        </p:nvSpPr>
        <p:spPr>
          <a:xfrm>
            <a:off x="228600" y="751363"/>
            <a:ext cx="3733800" cy="501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4.</a:t>
            </a:r>
            <a:r>
              <a:rPr lang="ja-JP" altLang="en-US" sz="2800" dirty="0"/>
              <a:t>スコア</a:t>
            </a:r>
            <a:r>
              <a:rPr lang="en-US" altLang="ja-JP" sz="2800" dirty="0"/>
              <a:t>UI</a:t>
            </a:r>
            <a:r>
              <a:rPr lang="ja-JP" altLang="en-US" sz="2800" dirty="0"/>
              <a:t>について</a:t>
            </a:r>
          </a:p>
        </p:txBody>
      </p:sp>
      <p:pic>
        <p:nvPicPr>
          <p:cNvPr id="6" name="図 5" descr="ブルー, 水, 座る, 大きい が含まれている画像&#10;&#10;AI によって生成されたコンテンツは間違っている可能性があります。">
            <a:extLst>
              <a:ext uri="{FF2B5EF4-FFF2-40B4-BE49-F238E27FC236}">
                <a16:creationId xmlns:a16="http://schemas.microsoft.com/office/drawing/2014/main" id="{C3B67997-9983-1770-FBB6-4A274F5BD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106" y="4210013"/>
            <a:ext cx="5990454" cy="2398592"/>
          </a:xfrm>
          <a:prstGeom prst="rect">
            <a:avLst/>
          </a:prstGeom>
        </p:spPr>
      </p:pic>
    </p:spTree>
    <p:extLst>
      <p:ext uri="{BB962C8B-B14F-4D97-AF65-F5344CB8AC3E}">
        <p14:creationId xmlns:p14="http://schemas.microsoft.com/office/powerpoint/2010/main" val="180979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C5F54-BC26-0197-FE91-4379D7C335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65160F-7F23-F984-72D9-4DBB87247C5A}"/>
              </a:ext>
            </a:extLst>
          </p:cNvPr>
          <p:cNvSpPr>
            <a:spLocks noGrp="1"/>
          </p:cNvSpPr>
          <p:nvPr>
            <p:ph type="title"/>
          </p:nvPr>
        </p:nvSpPr>
        <p:spPr>
          <a:xfrm>
            <a:off x="228600" y="179069"/>
            <a:ext cx="1645920" cy="501968"/>
          </a:xfrm>
        </p:spPr>
        <p:txBody>
          <a:bodyPr>
            <a:normAutofit fontScale="90000"/>
          </a:bodyPr>
          <a:lstStyle/>
          <a:p>
            <a:r>
              <a:rPr kumimoji="1" lang="ja-JP" altLang="en-US" sz="2800" dirty="0"/>
              <a:t>機能説明</a:t>
            </a:r>
          </a:p>
        </p:txBody>
      </p:sp>
      <p:sp>
        <p:nvSpPr>
          <p:cNvPr id="11" name="コンテンツ プレースホルダー 10">
            <a:extLst>
              <a:ext uri="{FF2B5EF4-FFF2-40B4-BE49-F238E27FC236}">
                <a16:creationId xmlns:a16="http://schemas.microsoft.com/office/drawing/2014/main" id="{5863DB78-13E2-F9FE-C88D-B71DF93A8FFF}"/>
              </a:ext>
            </a:extLst>
          </p:cNvPr>
          <p:cNvSpPr>
            <a:spLocks noGrp="1"/>
          </p:cNvSpPr>
          <p:nvPr>
            <p:ph idx="1"/>
          </p:nvPr>
        </p:nvSpPr>
        <p:spPr>
          <a:xfrm>
            <a:off x="228600" y="1755299"/>
            <a:ext cx="9147629" cy="4351338"/>
          </a:xfrm>
        </p:spPr>
        <p:txBody>
          <a:bodyPr>
            <a:normAutofit/>
          </a:bodyPr>
          <a:lstStyle/>
          <a:p>
            <a:pPr marL="0" indent="0">
              <a:buNone/>
            </a:pPr>
            <a:r>
              <a:rPr lang="ja-JP" altLang="en-US" b="1" dirty="0"/>
              <a:t>設計上の工夫点</a:t>
            </a:r>
            <a:r>
              <a:rPr lang="ja-JP" altLang="en-US" dirty="0"/>
              <a:t>：数を複数にし、連携をとるようにする。</a:t>
            </a:r>
            <a:endParaRPr lang="en-US" altLang="ja-JP" dirty="0"/>
          </a:p>
          <a:p>
            <a:pPr marL="0" indent="0">
              <a:buNone/>
            </a:pPr>
            <a:br>
              <a:rPr lang="en-US" altLang="ja-JP" dirty="0"/>
            </a:br>
            <a:r>
              <a:rPr lang="ja-JP" altLang="en-US" b="1" dirty="0"/>
              <a:t>行動パターン</a:t>
            </a:r>
            <a:r>
              <a:rPr lang="ja-JP" altLang="en-US" dirty="0"/>
              <a:t>：行動パターンは巡回、追跡、待機と三種類を作成し、それぞれが潤滑に動くように作成した。</a:t>
            </a:r>
            <a:endParaRPr lang="en-US" altLang="ja-JP" dirty="0"/>
          </a:p>
          <a:p>
            <a:pPr marL="0" indent="0">
              <a:buNone/>
            </a:pPr>
            <a:endParaRPr lang="en-US" altLang="ja-JP" dirty="0"/>
          </a:p>
          <a:p>
            <a:pPr marL="0" indent="0">
              <a:buNone/>
            </a:pPr>
            <a:r>
              <a:rPr lang="ja-JP" altLang="en-US" b="1" dirty="0"/>
              <a:t>メタ</a:t>
            </a:r>
            <a:r>
              <a:rPr lang="en-US" altLang="ja-JP" b="1" dirty="0"/>
              <a:t>AI</a:t>
            </a:r>
            <a:r>
              <a:rPr lang="ja-JP" altLang="en-US" b="1" dirty="0"/>
              <a:t>を使用した集団操作</a:t>
            </a:r>
            <a:r>
              <a:rPr lang="ja-JP" altLang="en-US" dirty="0"/>
              <a:t>：メタ</a:t>
            </a:r>
            <a:r>
              <a:rPr lang="en-US" altLang="ja-JP" dirty="0"/>
              <a:t>AI</a:t>
            </a:r>
            <a:r>
              <a:rPr lang="ja-JP" altLang="en-US" dirty="0"/>
              <a:t>を作成し、一つの関数で、クリーチャーの連携、操作を行えるようにした。</a:t>
            </a:r>
            <a:br>
              <a:rPr lang="en-US" altLang="ja-JP" dirty="0"/>
            </a:br>
            <a:endParaRPr lang="ja-JP" altLang="en-US" dirty="0"/>
          </a:p>
        </p:txBody>
      </p:sp>
      <p:sp>
        <p:nvSpPr>
          <p:cNvPr id="4" name="タイトル 1">
            <a:extLst>
              <a:ext uri="{FF2B5EF4-FFF2-40B4-BE49-F238E27FC236}">
                <a16:creationId xmlns:a16="http://schemas.microsoft.com/office/drawing/2014/main" id="{1A227989-124C-0830-991E-724D7127E618}"/>
              </a:ext>
            </a:extLst>
          </p:cNvPr>
          <p:cNvSpPr txBox="1">
            <a:spLocks/>
          </p:cNvSpPr>
          <p:nvPr/>
        </p:nvSpPr>
        <p:spPr>
          <a:xfrm>
            <a:off x="228599" y="751363"/>
            <a:ext cx="4183743" cy="501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5.</a:t>
            </a:r>
            <a:r>
              <a:rPr lang="ja-JP" altLang="en-US" sz="2800" dirty="0"/>
              <a:t>クリーチャーについて</a:t>
            </a:r>
          </a:p>
        </p:txBody>
      </p:sp>
      <p:pic>
        <p:nvPicPr>
          <p:cNvPr id="5" name="図 4" descr="男, 若い, ウォーキング, 女性 が含まれている画像&#10;&#10;AI によって生成されたコンテンツは間違っている可能性があります。">
            <a:extLst>
              <a:ext uri="{FF2B5EF4-FFF2-40B4-BE49-F238E27FC236}">
                <a16:creationId xmlns:a16="http://schemas.microsoft.com/office/drawing/2014/main" id="{F37AD610-2A8D-40A5-B45B-01A2176C67D1}"/>
              </a:ext>
            </a:extLst>
          </p:cNvPr>
          <p:cNvPicPr>
            <a:picLocks noChangeAspect="1"/>
          </p:cNvPicPr>
          <p:nvPr/>
        </p:nvPicPr>
        <p:blipFill>
          <a:blip r:embed="rId2">
            <a:extLst>
              <a:ext uri="{28A0092B-C50C-407E-A947-70E740481C1C}">
                <a14:useLocalDpi xmlns:a14="http://schemas.microsoft.com/office/drawing/2010/main" val="0"/>
              </a:ext>
            </a:extLst>
          </a:blip>
          <a:srcRect l="47262" t="40410" r="32976" b="12833"/>
          <a:stretch/>
        </p:blipFill>
        <p:spPr>
          <a:xfrm>
            <a:off x="9554027" y="3628571"/>
            <a:ext cx="2409373" cy="2989943"/>
          </a:xfrm>
          <a:prstGeom prst="rect">
            <a:avLst/>
          </a:prstGeom>
        </p:spPr>
      </p:pic>
    </p:spTree>
    <p:extLst>
      <p:ext uri="{BB962C8B-B14F-4D97-AF65-F5344CB8AC3E}">
        <p14:creationId xmlns:p14="http://schemas.microsoft.com/office/powerpoint/2010/main" val="15311859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イオン">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イオン">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857</TotalTime>
  <Words>927</Words>
  <Application>Microsoft Office PowerPoint</Application>
  <PresentationFormat>ワイド画面</PresentationFormat>
  <Paragraphs>119</Paragraphs>
  <Slides>20</Slides>
  <Notes>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20</vt:i4>
      </vt:variant>
    </vt:vector>
  </HeadingPairs>
  <TitlesOfParts>
    <vt:vector size="25" baseType="lpstr">
      <vt:lpstr>游ゴシック</vt:lpstr>
      <vt:lpstr>Century Gothic</vt:lpstr>
      <vt:lpstr>Consolas</vt:lpstr>
      <vt:lpstr>Wingdings 3</vt:lpstr>
      <vt:lpstr>イオン</vt:lpstr>
      <vt:lpstr>Salvage</vt:lpstr>
      <vt:lpstr>概要</vt:lpstr>
      <vt:lpstr>1.ゲーム説明</vt:lpstr>
      <vt:lpstr>機能説明</vt:lpstr>
      <vt:lpstr>機能説明</vt:lpstr>
      <vt:lpstr>機能説明</vt:lpstr>
      <vt:lpstr>機能説明</vt:lpstr>
      <vt:lpstr>機能説明</vt:lpstr>
      <vt:lpstr>機能説明</vt:lpstr>
      <vt:lpstr>機能説明</vt:lpstr>
      <vt:lpstr>PowerPoint プレゼンテーション</vt:lpstr>
      <vt:lpstr>機能説明</vt:lpstr>
      <vt:lpstr>PowerPoint プレゼンテーション</vt:lpstr>
      <vt:lpstr>技術紹介</vt:lpstr>
      <vt:lpstr>技術紹介</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武田 悠世</dc:creator>
  <cp:lastModifiedBy>武田 悠世</cp:lastModifiedBy>
  <cp:revision>30</cp:revision>
  <dcterms:created xsi:type="dcterms:W3CDTF">2025-02-19T15:25:04Z</dcterms:created>
  <dcterms:modified xsi:type="dcterms:W3CDTF">2025-02-27T01:57:38Z</dcterms:modified>
</cp:coreProperties>
</file>